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1"/>
  </p:sldMasterIdLst>
  <p:notesMasterIdLst>
    <p:notesMasterId r:id="rId59"/>
  </p:notesMasterIdLst>
  <p:handoutMasterIdLst>
    <p:handoutMasterId r:id="rId60"/>
  </p:handoutMasterIdLst>
  <p:sldIdLst>
    <p:sldId id="483" r:id="rId2"/>
    <p:sldId id="526" r:id="rId3"/>
    <p:sldId id="527" r:id="rId4"/>
    <p:sldId id="528" r:id="rId5"/>
    <p:sldId id="529" r:id="rId6"/>
    <p:sldId id="530" r:id="rId7"/>
    <p:sldId id="531" r:id="rId8"/>
    <p:sldId id="532" r:id="rId9"/>
    <p:sldId id="533" r:id="rId10"/>
    <p:sldId id="534" r:id="rId11"/>
    <p:sldId id="535" r:id="rId12"/>
    <p:sldId id="536" r:id="rId13"/>
    <p:sldId id="537" r:id="rId14"/>
    <p:sldId id="538" r:id="rId15"/>
    <p:sldId id="539" r:id="rId16"/>
    <p:sldId id="540" r:id="rId17"/>
    <p:sldId id="541" r:id="rId18"/>
    <p:sldId id="542" r:id="rId19"/>
    <p:sldId id="543" r:id="rId20"/>
    <p:sldId id="544" r:id="rId21"/>
    <p:sldId id="545" r:id="rId22"/>
    <p:sldId id="581" r:id="rId23"/>
    <p:sldId id="547" r:id="rId24"/>
    <p:sldId id="548" r:id="rId25"/>
    <p:sldId id="549" r:id="rId26"/>
    <p:sldId id="550" r:id="rId27"/>
    <p:sldId id="551" r:id="rId28"/>
    <p:sldId id="552" r:id="rId29"/>
    <p:sldId id="553" r:id="rId30"/>
    <p:sldId id="554" r:id="rId31"/>
    <p:sldId id="555" r:id="rId32"/>
    <p:sldId id="556" r:id="rId33"/>
    <p:sldId id="557" r:id="rId34"/>
    <p:sldId id="558" r:id="rId35"/>
    <p:sldId id="559" r:id="rId36"/>
    <p:sldId id="560" r:id="rId37"/>
    <p:sldId id="561" r:id="rId38"/>
    <p:sldId id="562" r:id="rId39"/>
    <p:sldId id="563" r:id="rId40"/>
    <p:sldId id="564" r:id="rId41"/>
    <p:sldId id="565" r:id="rId42"/>
    <p:sldId id="566" r:id="rId43"/>
    <p:sldId id="567" r:id="rId44"/>
    <p:sldId id="568" r:id="rId45"/>
    <p:sldId id="569" r:id="rId46"/>
    <p:sldId id="570" r:id="rId47"/>
    <p:sldId id="571" r:id="rId48"/>
    <p:sldId id="572" r:id="rId49"/>
    <p:sldId id="573" r:id="rId50"/>
    <p:sldId id="574" r:id="rId51"/>
    <p:sldId id="575" r:id="rId52"/>
    <p:sldId id="576" r:id="rId53"/>
    <p:sldId id="577" r:id="rId54"/>
    <p:sldId id="578" r:id="rId55"/>
    <p:sldId id="579" r:id="rId56"/>
    <p:sldId id="580" r:id="rId57"/>
    <p:sldId id="525" r:id="rId5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2"/>
    <p:restoredTop sz="94692"/>
  </p:normalViewPr>
  <p:slideViewPr>
    <p:cSldViewPr>
      <p:cViewPr varScale="1">
        <p:scale>
          <a:sx n="102" d="100"/>
          <a:sy n="102" d="100"/>
        </p:scale>
        <p:origin x="6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ea typeface="+mn-ea"/>
                <a:cs typeface="Arial" charset="0"/>
              </a:defRPr>
            </a:lvl1pPr>
          </a:lstStyle>
          <a:p>
            <a:pPr>
              <a:defRPr/>
            </a:pPr>
            <a:fld id="{57450562-AF42-564B-B0CA-9F7483A9D443}" type="datetimeFigureOut">
              <a:rPr lang="en-US"/>
              <a:pPr>
                <a:defRPr/>
              </a:pPr>
              <a:t>9/3/21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ea typeface="+mn-ea"/>
                <a:cs typeface="Arial" charset="0"/>
              </a:defRPr>
            </a:lvl1pPr>
          </a:lstStyle>
          <a:p>
            <a:pPr>
              <a:defRPr/>
            </a:pPr>
            <a:fld id="{405F7A29-1386-AE45-BC97-08E3D57FF07A}" type="slidenum">
              <a:rPr lang="en-US"/>
              <a:pPr>
                <a:defRPr/>
              </a:pPr>
              <a:t>‹#›</a:t>
            </a:fld>
            <a:endParaRPr lang="en-US"/>
          </a:p>
        </p:txBody>
      </p:sp>
    </p:spTree>
    <p:extLst>
      <p:ext uri="{BB962C8B-B14F-4D97-AF65-F5344CB8AC3E}">
        <p14:creationId xmlns:p14="http://schemas.microsoft.com/office/powerpoint/2010/main" val="59868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074C605-9C1C-BB4A-9F5A-EAD79F4E76A5}" type="datetimeFigureOut">
              <a:rPr lang="en-US"/>
              <a:pPr>
                <a:defRPr/>
              </a:pPr>
              <a:t>9/3/21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BBA38F0-539B-B542-8643-3F9C4288ED21}" type="slidenum">
              <a:rPr lang="en-US"/>
              <a:pPr>
                <a:defRPr/>
              </a:pPr>
              <a:t>‹#›</a:t>
            </a:fld>
            <a:endParaRPr lang="en-US"/>
          </a:p>
        </p:txBody>
      </p:sp>
    </p:spTree>
    <p:extLst>
      <p:ext uri="{BB962C8B-B14F-4D97-AF65-F5344CB8AC3E}">
        <p14:creationId xmlns:p14="http://schemas.microsoft.com/office/powerpoint/2010/main" val="3458173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BA38F0-539B-B542-8643-3F9C4288ED21}" type="slidenum">
              <a:rPr lang="en-US" smtClean="0"/>
              <a:pPr>
                <a:defRPr/>
              </a:pPr>
              <a:t>1</a:t>
            </a:fld>
            <a:endParaRPr lang="en-US"/>
          </a:p>
        </p:txBody>
      </p:sp>
    </p:spTree>
    <p:extLst>
      <p:ext uri="{BB962C8B-B14F-4D97-AF65-F5344CB8AC3E}">
        <p14:creationId xmlns:p14="http://schemas.microsoft.com/office/powerpoint/2010/main" val="113281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BA031-FB82-7B4E-B645-A55D4ED48D64}" type="slidenum">
              <a:rPr lang="en-GB" altLang="en-US"/>
              <a:pPr/>
              <a:t>3</a:t>
            </a:fld>
            <a:endParaRPr lang="en-GB" altLang="en-US"/>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pPr marL="352425" indent="-352425">
              <a:buFontTx/>
              <a:buAutoNum type="arabicPeriod"/>
            </a:pPr>
            <a:r>
              <a:rPr lang="en-US" altLang="en-US" sz="2000">
                <a:latin typeface="Arial" charset="0"/>
              </a:rPr>
              <a:t>The majority of Vietnam’s poor are well within reach of markets, and diversification toward livestock and other marketable agriculture can facilitate their exit from poverty.</a:t>
            </a:r>
          </a:p>
          <a:p>
            <a:pPr marL="352425" indent="-352425">
              <a:buFontTx/>
              <a:buAutoNum type="arabicPeriod"/>
            </a:pPr>
            <a:r>
              <a:rPr lang="en-US" altLang="en-US" sz="2000">
                <a:latin typeface="Arial" charset="0"/>
              </a:rPr>
              <a:t>Generally, these are also more likely to be “median poor,” those with the at least the minimal productive assets needed for household enterprise development.</a:t>
            </a:r>
          </a:p>
        </p:txBody>
      </p:sp>
    </p:spTree>
    <p:extLst>
      <p:ext uri="{BB962C8B-B14F-4D97-AF65-F5344CB8AC3E}">
        <p14:creationId xmlns:p14="http://schemas.microsoft.com/office/powerpoint/2010/main" val="64508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Poverty is very highly correlated with market distance and adverse terms of trade (output/input price ratios).</a:t>
            </a:r>
          </a:p>
          <a:p>
            <a:pPr eaLnBrk="1" hangingPunct="1"/>
            <a:r>
              <a:rPr lang="en-US" altLang="en-US">
                <a:ea typeface="ＭＳ Ｐゴシック" charset="-128"/>
              </a:rPr>
              <a:t>Farmers are in the ice business – the value of their output (and their bargaining power) declines sharply with distance.</a:t>
            </a: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18E52E89-761C-D949-AED4-6E0A65F64F61}" type="slidenum">
              <a:rPr lang="en-GB" altLang="en-US" sz="1200"/>
              <a:pPr/>
              <a:t>4</a:t>
            </a:fld>
            <a:endParaRPr lang="en-GB" altLang="en-US" sz="1200"/>
          </a:p>
        </p:txBody>
      </p:sp>
    </p:spTree>
    <p:extLst>
      <p:ext uri="{BB962C8B-B14F-4D97-AF65-F5344CB8AC3E}">
        <p14:creationId xmlns:p14="http://schemas.microsoft.com/office/powerpoint/2010/main" val="16206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a:t>For</a:t>
            </a:r>
            <a:r>
              <a:rPr lang="en-US" baseline="0" dirty="0"/>
              <a:t> today’s presentation, we offer the most inclusive efficiency scenario for illustration. Qualitative effects of all the others will be the same from a macro perspective.</a:t>
            </a:r>
          </a:p>
          <a:p>
            <a:endParaRPr lang="en-US" dirty="0"/>
          </a:p>
        </p:txBody>
      </p:sp>
      <p:sp>
        <p:nvSpPr>
          <p:cNvPr id="4" name="Slide Number Placeholder 3"/>
          <p:cNvSpPr>
            <a:spLocks noGrp="1"/>
          </p:cNvSpPr>
          <p:nvPr>
            <p:ph type="sldNum" sz="quarter" idx="10"/>
          </p:nvPr>
        </p:nvSpPr>
        <p:spPr/>
        <p:txBody>
          <a:bodyPr/>
          <a:lstStyle/>
          <a:p>
            <a:fld id="{F4067F97-9C5E-42F6-9780-B8CDB4067BC9}" type="slidenum">
              <a:rPr lang="en-US" smtClean="0"/>
              <a:t>27</a:t>
            </a:fld>
            <a:endParaRPr lang="en-US"/>
          </a:p>
        </p:txBody>
      </p:sp>
    </p:spTree>
    <p:extLst>
      <p:ext uri="{BB962C8B-B14F-4D97-AF65-F5344CB8AC3E}">
        <p14:creationId xmlns:p14="http://schemas.microsoft.com/office/powerpoint/2010/main" val="71852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a:solidFill>
                  <a:schemeClr val="tx1"/>
                </a:solidFill>
                <a:effectLst/>
                <a:latin typeface="+mn-lt"/>
                <a:ea typeface="+mn-ea"/>
                <a:cs typeface="+mn-cs"/>
              </a:rPr>
              <a:t>Statistical</a:t>
            </a:r>
            <a:r>
              <a:rPr lang="fr-FR" sz="1200" kern="1200" dirty="0">
                <a:solidFill>
                  <a:schemeClr val="tx1"/>
                </a:solidFill>
                <a:effectLst/>
                <a:latin typeface="+mn-lt"/>
                <a:ea typeface="+mn-ea"/>
                <a:cs typeface="+mn-cs"/>
              </a:rPr>
              <a:t> model </a:t>
            </a:r>
            <a:r>
              <a:rPr lang="fr-FR" sz="1200" kern="1200" dirty="0" err="1">
                <a:solidFill>
                  <a:schemeClr val="tx1"/>
                </a:solidFill>
                <a:effectLst/>
                <a:latin typeface="+mn-lt"/>
                <a:ea typeface="+mn-ea"/>
                <a:cs typeface="+mn-cs"/>
              </a:rPr>
              <a:t>predicted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yield</a:t>
            </a:r>
            <a:r>
              <a:rPr lang="fr-FR" sz="1200" kern="1200" dirty="0">
                <a:solidFill>
                  <a:schemeClr val="tx1"/>
                </a:solidFill>
                <a:effectLst/>
                <a:latin typeface="+mn-lt"/>
                <a:ea typeface="+mn-ea"/>
                <a:cs typeface="+mn-cs"/>
              </a:rPr>
              <a:t> change </a:t>
            </a:r>
            <a:r>
              <a:rPr lang="fr-FR" sz="1200" kern="1200" dirty="0" err="1">
                <a:solidFill>
                  <a:schemeClr val="tx1"/>
                </a:solidFill>
                <a:effectLst/>
                <a:latin typeface="+mn-lt"/>
                <a:ea typeface="+mn-ea"/>
                <a:cs typeface="+mn-cs"/>
              </a:rPr>
              <a:t>across</a:t>
            </a:r>
            <a:r>
              <a:rPr lang="fr-FR" sz="1200" kern="1200" dirty="0">
                <a:solidFill>
                  <a:schemeClr val="tx1"/>
                </a:solidFill>
                <a:effectLst/>
                <a:latin typeface="+mn-lt"/>
                <a:ea typeface="+mn-ea"/>
                <a:cs typeface="+mn-cs"/>
              </a:rPr>
              <a:t> GCM </a:t>
            </a:r>
            <a:r>
              <a:rPr lang="fr-FR" sz="1200" kern="1200" dirty="0" err="1">
                <a:solidFill>
                  <a:schemeClr val="tx1"/>
                </a:solidFill>
                <a:effectLst/>
                <a:latin typeface="+mn-lt"/>
                <a:ea typeface="+mn-ea"/>
                <a:cs typeface="+mn-cs"/>
              </a:rPr>
              <a:t>models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Each</a:t>
            </a:r>
            <a:r>
              <a:rPr lang="fr-FR" sz="1200" kern="1200" dirty="0">
                <a:solidFill>
                  <a:schemeClr val="tx1"/>
                </a:solidFill>
                <a:effectLst/>
                <a:latin typeface="+mn-lt"/>
                <a:ea typeface="+mn-ea"/>
                <a:cs typeface="+mn-cs"/>
              </a:rPr>
              <a:t> box </a:t>
            </a:r>
            <a:r>
              <a:rPr lang="fr-FR" sz="1200" kern="1200" dirty="0" err="1">
                <a:solidFill>
                  <a:schemeClr val="tx1"/>
                </a:solidFill>
                <a:effectLst/>
                <a:latin typeface="+mn-lt"/>
                <a:ea typeface="+mn-ea"/>
                <a:cs typeface="+mn-cs"/>
              </a:rPr>
              <a:t>represents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GCM and the dispersion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across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growing</a:t>
            </a:r>
            <a:r>
              <a:rPr lang="fr-FR" sz="1200" kern="1200" dirty="0">
                <a:solidFill>
                  <a:schemeClr val="tx1"/>
                </a:solidFill>
                <a:effectLst/>
                <a:latin typeface="+mn-lt"/>
                <a:ea typeface="+mn-ea"/>
                <a:cs typeface="+mn-cs"/>
              </a:rPr>
              <a:t> areas. Under the </a:t>
            </a:r>
            <a:r>
              <a:rPr lang="fr-FR" sz="1200" kern="1200" dirty="0" err="1">
                <a:solidFill>
                  <a:schemeClr val="tx1"/>
                </a:solidFill>
                <a:effectLst/>
                <a:latin typeface="+mn-lt"/>
                <a:ea typeface="+mn-ea"/>
                <a:cs typeface="+mn-cs"/>
              </a:rPr>
              <a:t>linear</a:t>
            </a:r>
            <a:r>
              <a:rPr lang="fr-FR" sz="1200" kern="1200" dirty="0">
                <a:solidFill>
                  <a:schemeClr val="tx1"/>
                </a:solidFill>
                <a:effectLst/>
                <a:latin typeface="+mn-lt"/>
                <a:ea typeface="+mn-ea"/>
                <a:cs typeface="+mn-cs"/>
              </a:rPr>
              <a:t> model (</a:t>
            </a:r>
            <a:r>
              <a:rPr lang="fr-FR" sz="1200" kern="1200" dirty="0" err="1">
                <a:solidFill>
                  <a:schemeClr val="tx1"/>
                </a:solidFill>
                <a:effectLst/>
                <a:latin typeface="+mn-lt"/>
                <a:ea typeface="+mn-ea"/>
                <a:cs typeface="+mn-cs"/>
              </a:rPr>
              <a:t>blue</a:t>
            </a:r>
            <a:r>
              <a:rPr lang="fr-FR" sz="1200" kern="1200" dirty="0">
                <a:solidFill>
                  <a:schemeClr val="tx1"/>
                </a:solidFill>
                <a:effectLst/>
                <a:latin typeface="+mn-lt"/>
                <a:ea typeface="+mn-ea"/>
                <a:cs typeface="+mn-cs"/>
              </a:rPr>
              <a:t>) all areas are </a:t>
            </a:r>
            <a:r>
              <a:rPr lang="fr-FR" sz="1200" kern="1200" dirty="0" err="1">
                <a:solidFill>
                  <a:schemeClr val="tx1"/>
                </a:solidFill>
                <a:effectLst/>
                <a:latin typeface="+mn-lt"/>
                <a:ea typeface="+mn-ea"/>
                <a:cs typeface="+mn-cs"/>
              </a:rPr>
              <a:t>expected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lose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yields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A1B </a:t>
            </a:r>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change, </a:t>
            </a:r>
            <a:r>
              <a:rPr lang="fr-FR" sz="1200" kern="1200" dirty="0" err="1">
                <a:solidFill>
                  <a:schemeClr val="tx1"/>
                </a:solidFill>
                <a:effectLst/>
                <a:latin typeface="+mn-lt"/>
                <a:ea typeface="+mn-ea"/>
                <a:cs typeface="+mn-cs"/>
              </a:rPr>
              <a:t>however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even</a:t>
            </a:r>
            <a:r>
              <a:rPr lang="fr-FR" sz="1200" kern="1200" dirty="0">
                <a:solidFill>
                  <a:schemeClr val="tx1"/>
                </a:solidFill>
                <a:effectLst/>
                <a:latin typeface="+mn-lt"/>
                <a:ea typeface="+mn-ea"/>
                <a:cs typeface="+mn-cs"/>
              </a:rPr>
              <a:t> by 2050 </a:t>
            </a:r>
            <a:r>
              <a:rPr lang="fr-FR" sz="1200" kern="1200" dirty="0" err="1">
                <a:solidFill>
                  <a:schemeClr val="tx1"/>
                </a:solidFill>
                <a:effectLst/>
                <a:latin typeface="+mn-lt"/>
                <a:ea typeface="+mn-ea"/>
                <a:cs typeface="+mn-cs"/>
              </a:rPr>
              <a:t>most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losses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projected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a:t>
            </a:r>
            <a:r>
              <a:rPr lang="fr-FR" sz="1200" kern="1200" dirty="0">
                <a:solidFill>
                  <a:schemeClr val="tx1"/>
                </a:solidFill>
                <a:effectLst/>
                <a:latin typeface="+mn-lt"/>
                <a:ea typeface="+mn-ea"/>
                <a:cs typeface="+mn-cs"/>
              </a:rPr>
              <a:t> 5% of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yields</a:t>
            </a:r>
            <a:r>
              <a:rPr lang="fr-FR" sz="1200" kern="1200" dirty="0">
                <a:solidFill>
                  <a:schemeClr val="tx1"/>
                </a:solidFill>
                <a:effectLst/>
                <a:latin typeface="+mn-lt"/>
                <a:ea typeface="+mn-ea"/>
                <a:cs typeface="+mn-cs"/>
              </a:rPr>
              <a:t>. Under the </a:t>
            </a:r>
            <a:r>
              <a:rPr lang="fr-FR" sz="1200" kern="1200" dirty="0" err="1">
                <a:solidFill>
                  <a:schemeClr val="tx1"/>
                </a:solidFill>
                <a:effectLst/>
                <a:latin typeface="+mn-lt"/>
                <a:ea typeface="+mn-ea"/>
                <a:cs typeface="+mn-cs"/>
              </a:rPr>
              <a:t>piecewise-linear</a:t>
            </a:r>
            <a:r>
              <a:rPr lang="fr-FR" sz="1200" kern="1200" dirty="0">
                <a:solidFill>
                  <a:schemeClr val="tx1"/>
                </a:solidFill>
                <a:effectLst/>
                <a:latin typeface="+mn-lt"/>
                <a:ea typeface="+mn-ea"/>
                <a:cs typeface="+mn-cs"/>
              </a:rPr>
              <a:t> model (green), </a:t>
            </a:r>
            <a:endParaRPr lang="en-US" dirty="0"/>
          </a:p>
        </p:txBody>
      </p:sp>
      <p:sp>
        <p:nvSpPr>
          <p:cNvPr id="4" name="Slide Number Placeholder 3"/>
          <p:cNvSpPr>
            <a:spLocks noGrp="1"/>
          </p:cNvSpPr>
          <p:nvPr>
            <p:ph type="sldNum" sz="quarter" idx="10"/>
          </p:nvPr>
        </p:nvSpPr>
        <p:spPr/>
        <p:txBody>
          <a:bodyPr/>
          <a:lstStyle/>
          <a:p>
            <a:fld id="{239345B6-F241-3540-BB99-A5774CF23980}" type="slidenum">
              <a:rPr lang="en-US" smtClean="0"/>
              <a:t>30</a:t>
            </a:fld>
            <a:endParaRPr lang="en-US"/>
          </a:p>
        </p:txBody>
      </p:sp>
    </p:spTree>
    <p:extLst>
      <p:ext uri="{BB962C8B-B14F-4D97-AF65-F5344CB8AC3E}">
        <p14:creationId xmlns:p14="http://schemas.microsoft.com/office/powerpoint/2010/main" val="139650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3DC347E0-B881-5841-A854-E7C2E868CADB}" type="slidenum">
              <a:rPr lang="en-US" altLang="en-US" sz="1200"/>
              <a:pPr/>
              <a:t>34</a:t>
            </a:fld>
            <a:endParaRPr lang="en-US" altLang="en-US" sz="1200"/>
          </a:p>
        </p:txBody>
      </p:sp>
      <p:sp>
        <p:nvSpPr>
          <p:cNvPr id="28674" name="Rectangle 2"/>
          <p:cNvSpPr>
            <a:spLocks noGrp="1" noRot="1" noChangeAspect="1" noChangeArrowheads="1" noTextEdit="1"/>
          </p:cNvSpPr>
          <p:nvPr>
            <p:ph type="sldImg"/>
          </p:nvPr>
        </p:nvSpPr>
        <p:spPr>
          <a:xfrm>
            <a:off x="1143000" y="687388"/>
            <a:ext cx="4572000" cy="3429000"/>
          </a:xfrm>
          <a:ln/>
        </p:spPr>
      </p:sp>
      <p:sp>
        <p:nvSpPr>
          <p:cNvPr id="28675"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88587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A80E7B0B-1985-D849-8D03-C14F9A511AC1}" type="slidenum">
              <a:rPr lang="en-US" altLang="en-US" sz="1200"/>
              <a:pPr/>
              <a:t>35</a:t>
            </a:fld>
            <a:endParaRPr lang="en-US" altLang="en-US" sz="1200"/>
          </a:p>
        </p:txBody>
      </p:sp>
      <p:sp>
        <p:nvSpPr>
          <p:cNvPr id="30722" name="Rectangle 2"/>
          <p:cNvSpPr>
            <a:spLocks noGrp="1" noRot="1" noChangeAspect="1" noChangeArrowheads="1" noTextEdit="1"/>
          </p:cNvSpPr>
          <p:nvPr>
            <p:ph type="sldImg"/>
          </p:nvPr>
        </p:nvSpPr>
        <p:spPr>
          <a:xfrm>
            <a:off x="1143000" y="687388"/>
            <a:ext cx="4572000" cy="3429000"/>
          </a:xfrm>
          <a:ln/>
        </p:spPr>
      </p:sp>
      <p:sp>
        <p:nvSpPr>
          <p:cNvPr id="30723"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99614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864" eaLnBrk="0" hangingPunct="0">
              <a:defRPr sz="1700">
                <a:solidFill>
                  <a:schemeClr val="tx1"/>
                </a:solidFill>
                <a:latin typeface="Arial" charset="0"/>
              </a:defRPr>
            </a:lvl1pPr>
            <a:lvl2pPr marL="531706" indent="-204502" defTabSz="866864" eaLnBrk="0" hangingPunct="0">
              <a:defRPr sz="1700">
                <a:solidFill>
                  <a:schemeClr val="tx1"/>
                </a:solidFill>
                <a:latin typeface="Arial" charset="0"/>
              </a:defRPr>
            </a:lvl2pPr>
            <a:lvl3pPr marL="818010" indent="-163602" defTabSz="866864" eaLnBrk="0" hangingPunct="0">
              <a:defRPr sz="1700">
                <a:solidFill>
                  <a:schemeClr val="tx1"/>
                </a:solidFill>
                <a:latin typeface="Arial" charset="0"/>
              </a:defRPr>
            </a:lvl3pPr>
            <a:lvl4pPr marL="1145215" indent="-163602" defTabSz="866864" eaLnBrk="0" hangingPunct="0">
              <a:defRPr sz="1700">
                <a:solidFill>
                  <a:schemeClr val="tx1"/>
                </a:solidFill>
                <a:latin typeface="Arial" charset="0"/>
              </a:defRPr>
            </a:lvl4pPr>
            <a:lvl5pPr marL="1472419" indent="-163602" defTabSz="866864" eaLnBrk="0" hangingPunct="0">
              <a:defRPr sz="1700">
                <a:solidFill>
                  <a:schemeClr val="tx1"/>
                </a:solidFill>
                <a:latin typeface="Arial" charset="0"/>
              </a:defRPr>
            </a:lvl5pPr>
            <a:lvl6pPr marL="1799623" indent="-163602" defTabSz="866864" eaLnBrk="0" fontAlgn="base" hangingPunct="0">
              <a:spcBef>
                <a:spcPct val="0"/>
              </a:spcBef>
              <a:spcAft>
                <a:spcPct val="0"/>
              </a:spcAft>
              <a:defRPr sz="1700">
                <a:solidFill>
                  <a:schemeClr val="tx1"/>
                </a:solidFill>
                <a:latin typeface="Arial" charset="0"/>
              </a:defRPr>
            </a:lvl6pPr>
            <a:lvl7pPr marL="2126826" indent="-163602" defTabSz="866864" eaLnBrk="0" fontAlgn="base" hangingPunct="0">
              <a:spcBef>
                <a:spcPct val="0"/>
              </a:spcBef>
              <a:spcAft>
                <a:spcPct val="0"/>
              </a:spcAft>
              <a:defRPr sz="1700">
                <a:solidFill>
                  <a:schemeClr val="tx1"/>
                </a:solidFill>
                <a:latin typeface="Arial" charset="0"/>
              </a:defRPr>
            </a:lvl7pPr>
            <a:lvl8pPr marL="2454030" indent="-163602" defTabSz="866864" eaLnBrk="0" fontAlgn="base" hangingPunct="0">
              <a:spcBef>
                <a:spcPct val="0"/>
              </a:spcBef>
              <a:spcAft>
                <a:spcPct val="0"/>
              </a:spcAft>
              <a:defRPr sz="1700">
                <a:solidFill>
                  <a:schemeClr val="tx1"/>
                </a:solidFill>
                <a:latin typeface="Arial" charset="0"/>
              </a:defRPr>
            </a:lvl8pPr>
            <a:lvl9pPr marL="2781234" indent="-163602" defTabSz="866864" eaLnBrk="0" fontAlgn="base" hangingPunct="0">
              <a:spcBef>
                <a:spcPct val="0"/>
              </a:spcBef>
              <a:spcAft>
                <a:spcPct val="0"/>
              </a:spcAft>
              <a:defRPr sz="1700">
                <a:solidFill>
                  <a:schemeClr val="tx1"/>
                </a:solidFill>
                <a:latin typeface="Arial" charset="0"/>
              </a:defRPr>
            </a:lvl9pPr>
          </a:lstStyle>
          <a:p>
            <a:pPr eaLnBrk="1" hangingPunct="1"/>
            <a:fld id="{F6FFB022-78D2-4FA7-A152-5F9345A718F8}" type="slidenum">
              <a:rPr lang="en-GB" sz="1100">
                <a:latin typeface="Times New Roman" pitchFamily="18" charset="0"/>
                <a:cs typeface="Times New Roman" pitchFamily="18" charset="0"/>
              </a:rPr>
              <a:pPr eaLnBrk="1" hangingPunct="1"/>
              <a:t>40</a:t>
            </a:fld>
            <a:endParaRPr lang="en-GB" sz="1100">
              <a:latin typeface="Times New Roman" pitchFamily="18" charset="0"/>
              <a:cs typeface="Times New Roman" pitchFamily="18" charset="0"/>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68784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So we can</a:t>
            </a:r>
            <a:r>
              <a:rPr lang="en-US" baseline="0" dirty="0"/>
              <a:t> do both energy and food, and should to avert any domestic resource rivalry.</a:t>
            </a:r>
          </a:p>
          <a:p>
            <a:pPr marL="171450" indent="-171450">
              <a:buFont typeface="Arial"/>
              <a:buChar char="•"/>
            </a:pPr>
            <a:r>
              <a:rPr lang="en-US" baseline="0" dirty="0"/>
              <a:t>The rural poor really can’t “compete” for water with large public/private works, and if water scarcity drives up food costs, both rural and urban poor will suffer.</a:t>
            </a:r>
          </a:p>
          <a:p>
            <a:pPr marL="171450" indent="-171450">
              <a:buFont typeface="Arial"/>
              <a:buChar char="•"/>
            </a:pPr>
            <a:r>
              <a:rPr lang="en-US" baseline="0" dirty="0"/>
              <a:t>Far better to promote integrated water development that harvests national energy resources while promoting agrofood productivity growth.</a:t>
            </a:r>
          </a:p>
          <a:p>
            <a:pPr marL="171450" indent="-171450">
              <a:buFont typeface="Arial"/>
              <a:buChar char="•"/>
            </a:pPr>
            <a:r>
              <a:rPr lang="en-US" baseline="0" dirty="0"/>
              <a:t>On average, lower income groups spend seven times as much on food as energy, higher incomes groups only about twice as much.</a:t>
            </a:r>
            <a:endParaRPr lang="en-US" dirty="0"/>
          </a:p>
        </p:txBody>
      </p:sp>
      <p:sp>
        <p:nvSpPr>
          <p:cNvPr id="4" name="Slide Number Placeholder 3"/>
          <p:cNvSpPr>
            <a:spLocks noGrp="1"/>
          </p:cNvSpPr>
          <p:nvPr>
            <p:ph type="sldNum" sz="quarter" idx="10"/>
          </p:nvPr>
        </p:nvSpPr>
        <p:spPr/>
        <p:txBody>
          <a:bodyPr/>
          <a:lstStyle/>
          <a:p>
            <a:fld id="{42D453CD-E075-4FEA-ADFE-9E01E8049797}" type="slidenum">
              <a:rPr lang="en-US" smtClean="0"/>
              <a:t>41</a:t>
            </a:fld>
            <a:endParaRPr lang="en-US"/>
          </a:p>
        </p:txBody>
      </p:sp>
    </p:spTree>
    <p:extLst>
      <p:ext uri="{BB962C8B-B14F-4D97-AF65-F5344CB8AC3E}">
        <p14:creationId xmlns:p14="http://schemas.microsoft.com/office/powerpoint/2010/main" val="528835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8" tIns="45710" rIns="91418" bIns="45710" anchor="ctr"/>
          <a:lstStyle/>
          <a:p>
            <a:endParaRPr lang="en-US" sz="1800"/>
          </a:p>
        </p:txBody>
      </p:sp>
      <p:sp>
        <p:nvSpPr>
          <p:cNvPr id="5" name="Rectangle 3"/>
          <p:cNvSpPr>
            <a:spLocks noChangeArrowheads="1"/>
          </p:cNvSpPr>
          <p:nvPr/>
        </p:nvSpPr>
        <p:spPr bwMode="auto">
          <a:xfrm>
            <a:off x="0" y="6472238"/>
            <a:ext cx="9144000" cy="385762"/>
          </a:xfrm>
          <a:prstGeom prst="rect">
            <a:avLst/>
          </a:prstGeom>
          <a:solidFill>
            <a:srgbClr val="FFFFFF"/>
          </a:solidFill>
          <a:ln w="9525">
            <a:solidFill>
              <a:srgbClr val="FFFFFF"/>
            </a:solidFill>
            <a:miter lim="800000"/>
            <a:headEnd/>
            <a:tailEnd/>
          </a:ln>
        </p:spPr>
        <p:txBody>
          <a:bodyPr wrap="none" lIns="91418" tIns="45710" rIns="91418" bIns="45710" anchor="ctr"/>
          <a:lstStyle/>
          <a:p>
            <a:endParaRPr lang="en-US" sz="1800"/>
          </a:p>
        </p:txBody>
      </p:sp>
      <p:sp>
        <p:nvSpPr>
          <p:cNvPr id="6" name="Rectangle 4"/>
          <p:cNvSpPr>
            <a:spLocks noChangeArrowheads="1"/>
          </p:cNvSpPr>
          <p:nvPr/>
        </p:nvSpPr>
        <p:spPr bwMode="auto">
          <a:xfrm>
            <a:off x="0" y="2667000"/>
            <a:ext cx="9144000" cy="4191000"/>
          </a:xfrm>
          <a:prstGeom prst="rect">
            <a:avLst/>
          </a:prstGeom>
          <a:gradFill rotWithShape="1">
            <a:gsLst>
              <a:gs pos="0">
                <a:srgbClr val="18472F"/>
              </a:gs>
              <a:gs pos="50000">
                <a:srgbClr val="339966"/>
              </a:gs>
              <a:gs pos="100000">
                <a:srgbClr val="18472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8" tIns="45710" rIns="91418" bIns="45710" anchor="ctr"/>
          <a:lstStyle/>
          <a:p>
            <a:endParaRPr lang="en-US" sz="1800"/>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9161463" cy="274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3" name="Rectangle 5"/>
          <p:cNvSpPr>
            <a:spLocks noGrp="1" noChangeArrowheads="1"/>
          </p:cNvSpPr>
          <p:nvPr>
            <p:ph type="ctrTitle"/>
          </p:nvPr>
        </p:nvSpPr>
        <p:spPr>
          <a:xfrm>
            <a:off x="206375" y="3305176"/>
            <a:ext cx="8731250" cy="1141413"/>
          </a:xfrm>
        </p:spPr>
        <p:txBody>
          <a:bodyPr/>
          <a:lstStyle>
            <a:lvl1pPr algn="ctr">
              <a:defRPr>
                <a:latin typeface="Tahoma" pitchFamily="34" charset="0"/>
              </a:defRPr>
            </a:lvl1pPr>
          </a:lstStyle>
          <a:p>
            <a:r>
              <a:rPr lang="en-US"/>
              <a:t>Click to edit Master title style</a:t>
            </a:r>
          </a:p>
        </p:txBody>
      </p:sp>
      <p:sp>
        <p:nvSpPr>
          <p:cNvPr id="176134" name="Rectangle 6"/>
          <p:cNvSpPr>
            <a:spLocks noGrp="1" noChangeArrowheads="1"/>
          </p:cNvSpPr>
          <p:nvPr>
            <p:ph type="subTitle" idx="1"/>
          </p:nvPr>
        </p:nvSpPr>
        <p:spPr>
          <a:xfrm>
            <a:off x="206375" y="4545014"/>
            <a:ext cx="8731250" cy="1131887"/>
          </a:xfrm>
        </p:spPr>
        <p:txBody>
          <a:bodyPr/>
          <a:lstStyle>
            <a:lvl1pPr marL="0" indent="0" algn="ctr">
              <a:buFontTx/>
              <a:buNone/>
              <a:defRPr>
                <a:solidFill>
                  <a:srgbClr val="FFCC00"/>
                </a:solidFill>
              </a:defRPr>
            </a:lvl1pPr>
          </a:lstStyle>
          <a:p>
            <a:r>
              <a:rPr lang="en-US"/>
              <a:t>Click to edit Master subtitle style</a:t>
            </a:r>
          </a:p>
        </p:txBody>
      </p:sp>
      <p:sp>
        <p:nvSpPr>
          <p:cNvPr id="8" name="Date Placeholder 7"/>
          <p:cNvSpPr>
            <a:spLocks noGrp="1" noChangeArrowheads="1"/>
          </p:cNvSpPr>
          <p:nvPr>
            <p:ph type="dt" sz="half" idx="10"/>
          </p:nvPr>
        </p:nvSpPr>
        <p:spPr>
          <a:xfrm>
            <a:off x="685800" y="6472238"/>
            <a:ext cx="1905000" cy="344487"/>
          </a:xfrm>
          <a:prstGeom prst="rect">
            <a:avLst/>
          </a:prstGeom>
        </p:spPr>
        <p:txBody>
          <a:bodyPr lIns="91429" tIns="45715" rIns="91429" bIns="45715"/>
          <a:lstStyle>
            <a:lvl1pPr>
              <a:defRPr sz="1800" smtClean="0">
                <a:solidFill>
                  <a:srgbClr val="FFFFFF"/>
                </a:solidFill>
                <a:latin typeface="Times New Roman" charset="0"/>
                <a:ea typeface="+mn-ea"/>
                <a:cs typeface="+mn-cs"/>
              </a:defRPr>
            </a:lvl1pPr>
          </a:lstStyle>
          <a:p>
            <a:pPr>
              <a:defRPr/>
            </a:pPr>
            <a:fld id="{8421D167-8F1D-B344-AF5C-C824724D57DF}" type="datetimeFigureOut">
              <a:rPr lang="en-US"/>
              <a:pPr>
                <a:defRPr/>
              </a:pPr>
              <a:t>9/3/21</a:t>
            </a:fld>
            <a:endParaRPr lang="en-US"/>
          </a:p>
        </p:txBody>
      </p:sp>
      <p:sp>
        <p:nvSpPr>
          <p:cNvPr id="9" name="Footer Placeholder 8"/>
          <p:cNvSpPr>
            <a:spLocks noGrp="1" noChangeArrowheads="1"/>
          </p:cNvSpPr>
          <p:nvPr>
            <p:ph type="ftr" sz="quarter" idx="11"/>
          </p:nvPr>
        </p:nvSpPr>
        <p:spPr bwMode="auto">
          <a:xfrm>
            <a:off x="3124200" y="6472238"/>
            <a:ext cx="2895600" cy="344487"/>
          </a:xfrm>
          <a:prstGeom prst="rect">
            <a:avLst/>
          </a:prstGeom>
          <a:ln>
            <a:miter lim="800000"/>
            <a:headEnd/>
            <a:tailEnd/>
          </a:ln>
        </p:spPr>
        <p:txBody>
          <a:bodyPr vert="horz" wrap="square" lIns="91414" tIns="45707" rIns="91414" bIns="45707" numCol="1" anchor="t" anchorCtr="0" compatLnSpc="1">
            <a:prstTxWarp prst="textNoShape">
              <a:avLst/>
            </a:prstTxWarp>
          </a:bodyPr>
          <a:lstStyle>
            <a:lvl1pPr algn="ctr">
              <a:defRPr sz="1400">
                <a:solidFill>
                  <a:srgbClr val="FFFFFF"/>
                </a:solidFill>
                <a:ea typeface="+mn-ea"/>
                <a:cs typeface="Arial" charset="0"/>
              </a:defRPr>
            </a:lvl1pPr>
          </a:lstStyle>
          <a:p>
            <a:pPr>
              <a:defRPr/>
            </a:pPr>
            <a:endParaRPr lang="en-US"/>
          </a:p>
        </p:txBody>
      </p:sp>
    </p:spTree>
    <p:extLst>
      <p:ext uri="{BB962C8B-B14F-4D97-AF65-F5344CB8AC3E}">
        <p14:creationId xmlns:p14="http://schemas.microsoft.com/office/powerpoint/2010/main" val="414725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91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38114"/>
            <a:ext cx="22479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38114"/>
            <a:ext cx="6591300"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12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04926" y="96838"/>
            <a:ext cx="7688263" cy="1143000"/>
          </a:xfrm>
        </p:spPr>
        <p:txBody>
          <a:bodyPr/>
          <a:lstStyle/>
          <a:p>
            <a:r>
              <a:rPr lang="en-US"/>
              <a:t>Click to edit Master title style</a:t>
            </a:r>
          </a:p>
        </p:txBody>
      </p:sp>
      <p:sp>
        <p:nvSpPr>
          <p:cNvPr id="3" name="Chart Placeholder 2"/>
          <p:cNvSpPr>
            <a:spLocks noGrp="1"/>
          </p:cNvSpPr>
          <p:nvPr>
            <p:ph type="chart" idx="1"/>
          </p:nvPr>
        </p:nvSpPr>
        <p:spPr>
          <a:xfrm>
            <a:off x="1852613" y="1584325"/>
            <a:ext cx="7002462" cy="4749800"/>
          </a:xfrm>
        </p:spPr>
        <p:txBody>
          <a:bodyPr/>
          <a:lstStyle/>
          <a:p>
            <a:pPr lvl="0"/>
            <a:r>
              <a:rPr lang="en-US" noProof="0"/>
              <a:t>Click icon to add chart</a:t>
            </a:r>
          </a:p>
        </p:txBody>
      </p:sp>
      <p:sp>
        <p:nvSpPr>
          <p:cNvPr id="4" name="Rectangle 2"/>
          <p:cNvSpPr>
            <a:spLocks noGrp="1" noChangeArrowheads="1"/>
          </p:cNvSpPr>
          <p:nvPr>
            <p:ph type="dt" sz="half" idx="10"/>
          </p:nvPr>
        </p:nvSpPr>
        <p:spPr>
          <a:xfrm>
            <a:off x="685800" y="6513513"/>
            <a:ext cx="1905000" cy="303212"/>
          </a:xfrm>
          <a:prstGeom prst="rect">
            <a:avLst/>
          </a:prstGeom>
        </p:spPr>
        <p:txBody>
          <a:bodyPr lIns="65306" tIns="32653" rIns="65306" bIns="32653"/>
          <a:lstStyle>
            <a:lvl1pPr>
              <a:defRPr sz="1800" smtClean="0">
                <a:ea typeface="+mn-ea"/>
                <a:cs typeface="Arial" charset="0"/>
              </a:defRPr>
            </a:lvl1pPr>
          </a:lstStyle>
          <a:p>
            <a:pPr>
              <a:defRPr/>
            </a:pPr>
            <a:fld id="{B614F606-E4A4-9742-8AED-5221D541F430}" type="datetimeFigureOut">
              <a:rPr lang="en-US"/>
              <a:pPr>
                <a:defRPr/>
              </a:pPr>
              <a:t>9/3/21</a:t>
            </a:fld>
            <a:endParaRPr lang="en-US"/>
          </a:p>
        </p:txBody>
      </p:sp>
      <p:sp>
        <p:nvSpPr>
          <p:cNvPr id="5" name="Rectangle 3"/>
          <p:cNvSpPr>
            <a:spLocks noGrp="1" noChangeArrowheads="1"/>
          </p:cNvSpPr>
          <p:nvPr>
            <p:ph type="ftr" sz="quarter" idx="11"/>
          </p:nvPr>
        </p:nvSpPr>
        <p:spPr>
          <a:xfrm>
            <a:off x="3089275" y="6400800"/>
            <a:ext cx="2894013" cy="457200"/>
          </a:xfrm>
          <a:prstGeom prst="rect">
            <a:avLst/>
          </a:prstGeom>
        </p:spPr>
        <p:txBody>
          <a:bodyPr lIns="91429" tIns="45715" rIns="91429" bIns="45715"/>
          <a:lstStyle>
            <a:lvl1pPr>
              <a:defRPr sz="1800">
                <a:ea typeface="+mn-ea"/>
                <a:cs typeface="Arial" charset="0"/>
              </a:defRPr>
            </a:lvl1pPr>
          </a:lstStyle>
          <a:p>
            <a:pPr>
              <a:defRPr/>
            </a:pPr>
            <a:endParaRPr lang="en-US"/>
          </a:p>
        </p:txBody>
      </p:sp>
      <p:sp>
        <p:nvSpPr>
          <p:cNvPr id="6" name="Rectangle 4"/>
          <p:cNvSpPr>
            <a:spLocks noGrp="1" noChangeArrowheads="1"/>
          </p:cNvSpPr>
          <p:nvPr>
            <p:ph type="sldNum" sz="quarter" idx="12"/>
          </p:nvPr>
        </p:nvSpPr>
        <p:spPr>
          <a:xfrm>
            <a:off x="7239000" y="6400800"/>
            <a:ext cx="1905000" cy="457200"/>
          </a:xfrm>
          <a:prstGeom prst="rect">
            <a:avLst/>
          </a:prstGeom>
        </p:spPr>
        <p:txBody>
          <a:bodyPr lIns="91429" tIns="45715" rIns="91429" bIns="45715"/>
          <a:lstStyle>
            <a:lvl1pPr>
              <a:defRPr sz="1800" smtClean="0">
                <a:ea typeface="+mn-ea"/>
                <a:cs typeface="Arial" charset="0"/>
              </a:defRPr>
            </a:lvl1pPr>
          </a:lstStyle>
          <a:p>
            <a:pPr>
              <a:defRPr/>
            </a:pPr>
            <a:fld id="{CF34F5B6-8A20-6243-9D4C-C0845B808453}" type="slidenum">
              <a:rPr lang="en-US"/>
              <a:pPr>
                <a:defRPr/>
              </a:pPr>
              <a:t>‹#›</a:t>
            </a:fld>
            <a:endParaRPr lang="en-US"/>
          </a:p>
        </p:txBody>
      </p:sp>
    </p:spTree>
    <p:extLst>
      <p:ext uri="{BB962C8B-B14F-4D97-AF65-F5344CB8AC3E}">
        <p14:creationId xmlns:p14="http://schemas.microsoft.com/office/powerpoint/2010/main" val="162632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2333626" y="138113"/>
            <a:ext cx="6810375" cy="1143000"/>
          </a:xfrm>
        </p:spPr>
        <p:txBody>
          <a:bodyPr/>
          <a:lstStyle/>
          <a:p>
            <a:r>
              <a:rPr lang="en-US"/>
              <a:t>Click to edit Master title style</a:t>
            </a:r>
          </a:p>
        </p:txBody>
      </p:sp>
    </p:spTree>
    <p:extLst>
      <p:ext uri="{BB962C8B-B14F-4D97-AF65-F5344CB8AC3E}">
        <p14:creationId xmlns:p14="http://schemas.microsoft.com/office/powerpoint/2010/main" val="211858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bwMode="auto">
          <a:xfrm>
            <a:off x="457200" y="6477000"/>
            <a:ext cx="1905000" cy="303213"/>
          </a:xfrm>
          <a:prstGeom prst="rect">
            <a:avLst/>
          </a:prstGeom>
          <a:ln>
            <a:miter lim="800000"/>
            <a:headEnd/>
            <a:tailEnd/>
          </a:ln>
        </p:spPr>
        <p:txBody>
          <a:bodyPr vert="horz" wrap="square" lIns="91425" tIns="45712" rIns="91425" bIns="45712" numCol="1" anchor="t" anchorCtr="0" compatLnSpc="1">
            <a:prstTxWarp prst="textNoShape">
              <a:avLst/>
            </a:prstTxWarp>
          </a:bodyPr>
          <a:lstStyle>
            <a:lvl1pPr>
              <a:defRPr sz="1400" b="1" i="1" smtClean="0">
                <a:solidFill>
                  <a:schemeClr val="accent2"/>
                </a:solidFill>
                <a:latin typeface="+mn-lt"/>
                <a:ea typeface="+mn-ea"/>
                <a:cs typeface="Arial" pitchFamily="34" charset="0"/>
              </a:defRPr>
            </a:lvl1pPr>
          </a:lstStyle>
          <a:p>
            <a:pPr>
              <a:defRPr/>
            </a:pPr>
            <a:fld id="{BFDE4059-D829-3A4F-A9F1-44E406373E1E}" type="datetimeFigureOut">
              <a:rPr lang="en-US"/>
              <a:pPr>
                <a:defRPr/>
              </a:pPr>
              <a:t>9/3/21</a:t>
            </a:fld>
            <a:endParaRPr lang="en-US"/>
          </a:p>
        </p:txBody>
      </p:sp>
    </p:spTree>
    <p:extLst>
      <p:ext uri="{BB962C8B-B14F-4D97-AF65-F5344CB8AC3E}">
        <p14:creationId xmlns:p14="http://schemas.microsoft.com/office/powerpoint/2010/main" val="314863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23813"/>
            <a:ext cx="7848600" cy="838200"/>
          </a:xfrm>
        </p:spPr>
        <p:txBody>
          <a:bodyPr/>
          <a:lstStyle/>
          <a:p>
            <a:r>
              <a:rPr lang="en-US"/>
              <a:t>Click to edit Master title style</a:t>
            </a:r>
          </a:p>
        </p:txBody>
      </p:sp>
      <p:sp>
        <p:nvSpPr>
          <p:cNvPr id="3" name="Text Placeholder 2"/>
          <p:cNvSpPr>
            <a:spLocks noGrp="1"/>
          </p:cNvSpPr>
          <p:nvPr>
            <p:ph type="body" sz="half" idx="1"/>
          </p:nvPr>
        </p:nvSpPr>
        <p:spPr>
          <a:xfrm>
            <a:off x="381000" y="1143000"/>
            <a:ext cx="4191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4191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848600" y="6324600"/>
            <a:ext cx="1905000" cy="457200"/>
          </a:xfrm>
          <a:prstGeom prst="rect">
            <a:avLst/>
          </a:prstGeom>
        </p:spPr>
        <p:txBody>
          <a:bodyPr/>
          <a:lstStyle>
            <a:lvl1pPr>
              <a:defRPr>
                <a:ea typeface="+mn-ea"/>
              </a:defRPr>
            </a:lvl1pPr>
          </a:lstStyle>
          <a:p>
            <a:pPr>
              <a:defRPr/>
            </a:pPr>
            <a:r>
              <a:rPr lang="en-US"/>
              <a:t>14 June 2006</a:t>
            </a: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1728660604"/>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lvl1pPr>
              <a:defRPr sz="3964"/>
            </a:lvl1pPr>
          </a:lstStyle>
          <a:p>
            <a:r>
              <a:rPr lang="en-US" dirty="0"/>
              <a:t>Click to edit Master title style</a:t>
            </a:r>
            <a:endParaRPr lang="en-US"/>
          </a:p>
        </p:txBody>
      </p:sp>
      <p:sp>
        <p:nvSpPr>
          <p:cNvPr id="3" name="Shape 2"/>
          <p:cNvSpPr>
            <a:spLocks noGrp="1"/>
          </p:cNvSpPr>
          <p:nvPr>
            <p:ph type="body" idx="1"/>
          </p:nvPr>
        </p:nvSpPr>
        <p:spPr/>
        <p:txBody>
          <a:bodyPr rtlCol="0"/>
          <a:lstStyle/>
          <a:p>
            <a:pPr lvl="0"/>
            <a:r>
              <a:rPr lang="en-US" dirty="0"/>
              <a:t>Click to edit Master text styles</a:t>
            </a:r>
            <a:endParaRPr lang="en-US"/>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2"/>
          </p:nvPr>
        </p:nvSpPr>
        <p:spPr bwMode="auto">
          <a:xfrm>
            <a:off x="178761" y="6499563"/>
            <a:ext cx="1905000" cy="303212"/>
          </a:xfrm>
          <a:prstGeom prst="rect">
            <a:avLst/>
          </a:prstGeom>
          <a:noFill/>
          <a:ln w="9525">
            <a:noFill/>
            <a:miter lim="800000"/>
            <a:headEnd/>
            <a:tailEnd/>
          </a:ln>
          <a:effectLst/>
        </p:spPr>
        <p:txBody>
          <a:bodyPr vert="horz" wrap="square" lIns="101366" tIns="50683" rIns="101366" bIns="50683" numCol="1" anchor="t" anchorCtr="0" compatLnSpc="1">
            <a:prstTxWarp prst="textNoShape">
              <a:avLst/>
            </a:prstTxWarp>
          </a:bodyPr>
          <a:lstStyle>
            <a:lvl1pPr>
              <a:defRPr sz="1441" b="1">
                <a:solidFill>
                  <a:srgbClr val="CC3300"/>
                </a:solidFill>
                <a:latin typeface="+mn-lt"/>
                <a:cs typeface="Arial" pitchFamily="34" charset="0"/>
              </a:defRPr>
            </a:lvl1pPr>
          </a:lstStyle>
          <a:p>
            <a:endParaRPr lang="en-US" dirty="0"/>
          </a:p>
        </p:txBody>
      </p:sp>
      <p:sp>
        <p:nvSpPr>
          <p:cNvPr id="7" name="Footer Placeholder 8"/>
          <p:cNvSpPr>
            <a:spLocks noGrp="1" noChangeArrowheads="1"/>
          </p:cNvSpPr>
          <p:nvPr>
            <p:ph type="ftr" sz="quarter" idx="3"/>
          </p:nvPr>
        </p:nvSpPr>
        <p:spPr bwMode="auto">
          <a:xfrm>
            <a:off x="3192845" y="6527364"/>
            <a:ext cx="2408820" cy="344263"/>
          </a:xfrm>
          <a:prstGeom prst="rect">
            <a:avLst/>
          </a:prstGeom>
          <a:ln>
            <a:miter lim="800000"/>
            <a:headEnd/>
            <a:tailEnd/>
          </a:ln>
        </p:spPr>
        <p:txBody>
          <a:bodyPr vert="horz" wrap="square" lIns="101366" tIns="50683" rIns="101366" bIns="50683" numCol="1" anchor="t" anchorCtr="0" compatLnSpc="1">
            <a:prstTxWarp prst="textNoShape">
              <a:avLst/>
            </a:prstTxWarp>
          </a:bodyPr>
          <a:lstStyle>
            <a:lvl1pPr algn="r">
              <a:defRPr sz="1621" b="1">
                <a:solidFill>
                  <a:srgbClr val="000066"/>
                </a:solidFill>
              </a:defRPr>
            </a:lvl1pPr>
          </a:lstStyle>
          <a:p>
            <a:endParaRPr lang="en-US" dirty="0"/>
          </a:p>
        </p:txBody>
      </p:sp>
    </p:spTree>
    <p:extLst>
      <p:ext uri="{BB962C8B-B14F-4D97-AF65-F5344CB8AC3E}">
        <p14:creationId xmlns:p14="http://schemas.microsoft.com/office/powerpoint/2010/main" val="41554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39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p:nvSpPr>
        <p:spPr bwMode="auto">
          <a:xfrm>
            <a:off x="2333625" y="138113"/>
            <a:ext cx="6810375" cy="1143000"/>
          </a:xfrm>
          <a:prstGeom prst="rect">
            <a:avLst/>
          </a:prstGeom>
          <a:noFill/>
          <a:ln w="9525">
            <a:noFill/>
            <a:miter lim="800000"/>
            <a:headEnd/>
            <a:tailEnd/>
          </a:ln>
        </p:spPr>
        <p:txBody>
          <a:bodyPr lIns="91414" tIns="45707" rIns="91414" bIns="45707" anchor="ctr"/>
          <a:lstStyle>
            <a:lvl1pPr algn="r" rtl="0" eaLnBrk="1" fontAlgn="base" hangingPunct="1">
              <a:spcBef>
                <a:spcPct val="0"/>
              </a:spcBef>
              <a:spcAft>
                <a:spcPct val="0"/>
              </a:spcAft>
              <a:defRPr sz="5000">
                <a:solidFill>
                  <a:srgbClr val="FFCC00"/>
                </a:solidFill>
                <a:latin typeface="+mj-lt"/>
                <a:ea typeface="+mj-ea"/>
                <a:cs typeface="+mj-cs"/>
              </a:defRPr>
            </a:lvl1pPr>
            <a:lvl2pPr algn="r" rtl="0" eaLnBrk="1" fontAlgn="base" hangingPunct="1">
              <a:spcBef>
                <a:spcPct val="0"/>
              </a:spcBef>
              <a:spcAft>
                <a:spcPct val="0"/>
              </a:spcAft>
              <a:defRPr sz="5000">
                <a:solidFill>
                  <a:srgbClr val="FFCC00"/>
                </a:solidFill>
                <a:latin typeface="Arial" charset="0"/>
              </a:defRPr>
            </a:lvl2pPr>
            <a:lvl3pPr algn="r" rtl="0" eaLnBrk="1" fontAlgn="base" hangingPunct="1">
              <a:spcBef>
                <a:spcPct val="0"/>
              </a:spcBef>
              <a:spcAft>
                <a:spcPct val="0"/>
              </a:spcAft>
              <a:defRPr sz="5000">
                <a:solidFill>
                  <a:srgbClr val="FFCC00"/>
                </a:solidFill>
                <a:latin typeface="Arial" charset="0"/>
              </a:defRPr>
            </a:lvl3pPr>
            <a:lvl4pPr algn="r" rtl="0" eaLnBrk="1" fontAlgn="base" hangingPunct="1">
              <a:spcBef>
                <a:spcPct val="0"/>
              </a:spcBef>
              <a:spcAft>
                <a:spcPct val="0"/>
              </a:spcAft>
              <a:defRPr sz="5000">
                <a:solidFill>
                  <a:srgbClr val="FFCC00"/>
                </a:solidFill>
                <a:latin typeface="Arial" charset="0"/>
              </a:defRPr>
            </a:lvl4pPr>
            <a:lvl5pPr algn="r" rtl="0" eaLnBrk="1" fontAlgn="base" hangingPunct="1">
              <a:spcBef>
                <a:spcPct val="0"/>
              </a:spcBef>
              <a:spcAft>
                <a:spcPct val="0"/>
              </a:spcAft>
              <a:defRPr sz="5000">
                <a:solidFill>
                  <a:srgbClr val="FFCC00"/>
                </a:solidFill>
                <a:latin typeface="Arial" charset="0"/>
              </a:defRPr>
            </a:lvl5pPr>
            <a:lvl6pPr marL="640080" algn="r" rtl="0" eaLnBrk="1" fontAlgn="base" hangingPunct="1">
              <a:spcBef>
                <a:spcPct val="0"/>
              </a:spcBef>
              <a:spcAft>
                <a:spcPct val="0"/>
              </a:spcAft>
              <a:defRPr sz="5000">
                <a:solidFill>
                  <a:srgbClr val="FFCC00"/>
                </a:solidFill>
                <a:latin typeface="Arial" charset="0"/>
              </a:defRPr>
            </a:lvl6pPr>
            <a:lvl7pPr marL="1280160" algn="r" rtl="0" eaLnBrk="1" fontAlgn="base" hangingPunct="1">
              <a:spcBef>
                <a:spcPct val="0"/>
              </a:spcBef>
              <a:spcAft>
                <a:spcPct val="0"/>
              </a:spcAft>
              <a:defRPr sz="5000">
                <a:solidFill>
                  <a:srgbClr val="FFCC00"/>
                </a:solidFill>
                <a:latin typeface="Arial" charset="0"/>
              </a:defRPr>
            </a:lvl7pPr>
            <a:lvl8pPr marL="1920240" algn="r" rtl="0" eaLnBrk="1" fontAlgn="base" hangingPunct="1">
              <a:spcBef>
                <a:spcPct val="0"/>
              </a:spcBef>
              <a:spcAft>
                <a:spcPct val="0"/>
              </a:spcAft>
              <a:defRPr sz="5000">
                <a:solidFill>
                  <a:srgbClr val="FFCC00"/>
                </a:solidFill>
                <a:latin typeface="Arial" charset="0"/>
              </a:defRPr>
            </a:lvl8pPr>
            <a:lvl9pPr marL="2560320" algn="r" rtl="0" eaLnBrk="1" fontAlgn="base" hangingPunct="1">
              <a:spcBef>
                <a:spcPct val="0"/>
              </a:spcBef>
              <a:spcAft>
                <a:spcPct val="0"/>
              </a:spcAft>
              <a:defRPr sz="5000">
                <a:solidFill>
                  <a:srgbClr val="FFCC00"/>
                </a:solidFill>
                <a:latin typeface="Arial" charset="0"/>
              </a:defRPr>
            </a:lvl9pPr>
          </a:lstStyle>
          <a:p>
            <a:pPr>
              <a:defRPr/>
            </a:pPr>
            <a:r>
              <a:rPr lang="en-US"/>
              <a:t>Click to edit Master title style</a:t>
            </a:r>
          </a:p>
        </p:txBody>
      </p:sp>
      <p:sp>
        <p:nvSpPr>
          <p:cNvPr id="5" name="Title 1"/>
          <p:cNvSpPr txBox="1">
            <a:spLocks/>
          </p:cNvSpPr>
          <p:nvPr/>
        </p:nvSpPr>
        <p:spPr bwMode="auto">
          <a:xfrm>
            <a:off x="2333625" y="138113"/>
            <a:ext cx="6810375" cy="1143000"/>
          </a:xfrm>
          <a:prstGeom prst="rect">
            <a:avLst/>
          </a:prstGeom>
          <a:noFill/>
          <a:ln w="9525">
            <a:noFill/>
            <a:miter lim="800000"/>
            <a:headEnd/>
            <a:tailEnd/>
          </a:ln>
        </p:spPr>
        <p:txBody>
          <a:bodyPr lIns="91425" tIns="45712" rIns="91425" bIns="45712" anchor="ctr"/>
          <a:lstStyle>
            <a:lvl1pPr algn="r" rtl="0" eaLnBrk="1" fontAlgn="base" hangingPunct="1">
              <a:spcBef>
                <a:spcPct val="0"/>
              </a:spcBef>
              <a:spcAft>
                <a:spcPct val="0"/>
              </a:spcAft>
              <a:defRPr sz="5000">
                <a:solidFill>
                  <a:srgbClr val="FFCC00"/>
                </a:solidFill>
                <a:latin typeface="+mj-lt"/>
                <a:ea typeface="+mj-ea"/>
                <a:cs typeface="+mj-cs"/>
              </a:defRPr>
            </a:lvl1pPr>
            <a:lvl2pPr algn="r" rtl="0" eaLnBrk="1" fontAlgn="base" hangingPunct="1">
              <a:spcBef>
                <a:spcPct val="0"/>
              </a:spcBef>
              <a:spcAft>
                <a:spcPct val="0"/>
              </a:spcAft>
              <a:defRPr sz="5000">
                <a:solidFill>
                  <a:srgbClr val="FFCC00"/>
                </a:solidFill>
                <a:latin typeface="Arial" charset="0"/>
              </a:defRPr>
            </a:lvl2pPr>
            <a:lvl3pPr algn="r" rtl="0" eaLnBrk="1" fontAlgn="base" hangingPunct="1">
              <a:spcBef>
                <a:spcPct val="0"/>
              </a:spcBef>
              <a:spcAft>
                <a:spcPct val="0"/>
              </a:spcAft>
              <a:defRPr sz="5000">
                <a:solidFill>
                  <a:srgbClr val="FFCC00"/>
                </a:solidFill>
                <a:latin typeface="Arial" charset="0"/>
              </a:defRPr>
            </a:lvl3pPr>
            <a:lvl4pPr algn="r" rtl="0" eaLnBrk="1" fontAlgn="base" hangingPunct="1">
              <a:spcBef>
                <a:spcPct val="0"/>
              </a:spcBef>
              <a:spcAft>
                <a:spcPct val="0"/>
              </a:spcAft>
              <a:defRPr sz="5000">
                <a:solidFill>
                  <a:srgbClr val="FFCC00"/>
                </a:solidFill>
                <a:latin typeface="Arial" charset="0"/>
              </a:defRPr>
            </a:lvl4pPr>
            <a:lvl5pPr algn="r" rtl="0" eaLnBrk="1" fontAlgn="base" hangingPunct="1">
              <a:spcBef>
                <a:spcPct val="0"/>
              </a:spcBef>
              <a:spcAft>
                <a:spcPct val="0"/>
              </a:spcAft>
              <a:defRPr sz="5000">
                <a:solidFill>
                  <a:srgbClr val="FFCC00"/>
                </a:solidFill>
                <a:latin typeface="Arial" charset="0"/>
              </a:defRPr>
            </a:lvl5pPr>
            <a:lvl6pPr marL="640080" algn="r" rtl="0" eaLnBrk="1" fontAlgn="base" hangingPunct="1">
              <a:spcBef>
                <a:spcPct val="0"/>
              </a:spcBef>
              <a:spcAft>
                <a:spcPct val="0"/>
              </a:spcAft>
              <a:defRPr sz="5000">
                <a:solidFill>
                  <a:srgbClr val="FFCC00"/>
                </a:solidFill>
                <a:latin typeface="Arial" charset="0"/>
              </a:defRPr>
            </a:lvl6pPr>
            <a:lvl7pPr marL="1280160" algn="r" rtl="0" eaLnBrk="1" fontAlgn="base" hangingPunct="1">
              <a:spcBef>
                <a:spcPct val="0"/>
              </a:spcBef>
              <a:spcAft>
                <a:spcPct val="0"/>
              </a:spcAft>
              <a:defRPr sz="5000">
                <a:solidFill>
                  <a:srgbClr val="FFCC00"/>
                </a:solidFill>
                <a:latin typeface="Arial" charset="0"/>
              </a:defRPr>
            </a:lvl7pPr>
            <a:lvl8pPr marL="1920240" algn="r" rtl="0" eaLnBrk="1" fontAlgn="base" hangingPunct="1">
              <a:spcBef>
                <a:spcPct val="0"/>
              </a:spcBef>
              <a:spcAft>
                <a:spcPct val="0"/>
              </a:spcAft>
              <a:defRPr sz="5000">
                <a:solidFill>
                  <a:srgbClr val="FFCC00"/>
                </a:solidFill>
                <a:latin typeface="Arial" charset="0"/>
              </a:defRPr>
            </a:lvl8pPr>
            <a:lvl9pPr marL="2560320" algn="r" rtl="0" eaLnBrk="1" fontAlgn="base" hangingPunct="1">
              <a:spcBef>
                <a:spcPct val="0"/>
              </a:spcBef>
              <a:spcAft>
                <a:spcPct val="0"/>
              </a:spcAft>
              <a:defRPr sz="5000">
                <a:solidFill>
                  <a:srgbClr val="FFCC00"/>
                </a:solidFill>
                <a:latin typeface="Arial" charset="0"/>
              </a:defRPr>
            </a:lvl9pPr>
          </a:lstStyle>
          <a:p>
            <a:pPr>
              <a:defRPr/>
            </a:pPr>
            <a:r>
              <a:rPr lang="en-US"/>
              <a:t>Click to edit Master title style</a:t>
            </a:r>
          </a:p>
        </p:txBody>
      </p:sp>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90" indent="0">
              <a:buNone/>
              <a:defRPr sz="1800"/>
            </a:lvl2pPr>
            <a:lvl3pPr marL="914180" indent="0">
              <a:buNone/>
              <a:defRPr sz="1600"/>
            </a:lvl3pPr>
            <a:lvl4pPr marL="1371270" indent="0">
              <a:buNone/>
              <a:defRPr sz="1400"/>
            </a:lvl4pPr>
            <a:lvl5pPr marL="1828361" indent="0">
              <a:buNone/>
              <a:defRPr sz="1400"/>
            </a:lvl5pPr>
            <a:lvl6pPr marL="2285451" indent="0">
              <a:buNone/>
              <a:defRPr sz="1400"/>
            </a:lvl6pPr>
            <a:lvl7pPr marL="2742542" indent="0">
              <a:buNone/>
              <a:defRPr sz="1400"/>
            </a:lvl7pPr>
            <a:lvl8pPr marL="3199632" indent="0">
              <a:buNone/>
              <a:defRPr sz="1400"/>
            </a:lvl8pPr>
            <a:lvl9pPr marL="3656722" indent="0">
              <a:buNone/>
              <a:defRPr sz="1400"/>
            </a:lvl9pPr>
          </a:lstStyle>
          <a:p>
            <a:pPr lvl="0"/>
            <a:r>
              <a:rPr lang="en-US"/>
              <a:t>Click to edit Master text styles</a:t>
            </a:r>
          </a:p>
        </p:txBody>
      </p:sp>
    </p:spTree>
    <p:extLst>
      <p:ext uri="{BB962C8B-B14F-4D97-AF65-F5344CB8AC3E}">
        <p14:creationId xmlns:p14="http://schemas.microsoft.com/office/powerpoint/2010/main" val="17388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600200"/>
            <a:ext cx="4343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343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31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78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37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2333627" y="138113"/>
            <a:ext cx="6810375" cy="1143000"/>
          </a:xfrm>
        </p:spPr>
        <p:txBody>
          <a:bodyPr/>
          <a:lstStyle/>
          <a:p>
            <a:r>
              <a:rPr lang="en-US"/>
              <a:t>Click to edit Master title style</a:t>
            </a:r>
          </a:p>
        </p:txBody>
      </p:sp>
    </p:spTree>
    <p:extLst>
      <p:ext uri="{BB962C8B-B14F-4D97-AF65-F5344CB8AC3E}">
        <p14:creationId xmlns:p14="http://schemas.microsoft.com/office/powerpoint/2010/main" val="360896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solidFill>
                  <a:srgbClr val="FFC0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a:t>Click to edit Master text styles</a:t>
            </a:r>
          </a:p>
        </p:txBody>
      </p:sp>
    </p:spTree>
    <p:extLst>
      <p:ext uri="{BB962C8B-B14F-4D97-AF65-F5344CB8AC3E}">
        <p14:creationId xmlns:p14="http://schemas.microsoft.com/office/powerpoint/2010/main" val="244056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C000"/>
                </a:solidFill>
              </a:defRPr>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a:t>Click to edit Master text styles</a:t>
            </a:r>
          </a:p>
        </p:txBody>
      </p:sp>
    </p:spTree>
    <p:extLst>
      <p:ext uri="{BB962C8B-B14F-4D97-AF65-F5344CB8AC3E}">
        <p14:creationId xmlns:p14="http://schemas.microsoft.com/office/powerpoint/2010/main" val="1557423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bwMode="auto">
          <a:xfrm>
            <a:off x="2333625" y="138113"/>
            <a:ext cx="68103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152400" y="1600200"/>
            <a:ext cx="88392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2" name="Rectangle 17"/>
          <p:cNvSpPr>
            <a:spLocks noChangeArrowheads="1"/>
          </p:cNvSpPr>
          <p:nvPr/>
        </p:nvSpPr>
        <p:spPr bwMode="auto">
          <a:xfrm>
            <a:off x="5029200" y="6553200"/>
            <a:ext cx="4060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pPr algn="r"/>
            <a:r>
              <a:rPr lang="en-US" sz="1400">
                <a:solidFill>
                  <a:srgbClr val="800000"/>
                </a:solidFill>
              </a:rPr>
              <a:t>Roland-Holst     </a:t>
            </a:r>
            <a:fld id="{5EC211CC-0B33-1942-A8D2-2707303DA975}" type="slidenum">
              <a:rPr lang="en-US" sz="1400">
                <a:solidFill>
                  <a:srgbClr val="800000"/>
                </a:solidFill>
              </a:rPr>
              <a:pPr algn="r"/>
              <a:t>‹#›</a:t>
            </a:fld>
            <a:endParaRPr lang="en-US" sz="1400">
              <a:solidFill>
                <a:srgbClr val="800000"/>
              </a:solidFill>
            </a:endParaRPr>
          </a:p>
        </p:txBody>
      </p:sp>
      <p:pic>
        <p:nvPicPr>
          <p:cNvPr id="27653"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90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4" name="Rectangle 17"/>
          <p:cNvSpPr>
            <a:spLocks noChangeArrowheads="1"/>
          </p:cNvSpPr>
          <p:nvPr/>
        </p:nvSpPr>
        <p:spPr bwMode="auto">
          <a:xfrm>
            <a:off x="53975" y="6494463"/>
            <a:ext cx="2438400"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r>
              <a:rPr lang="is-IS" sz="1400" dirty="0">
                <a:solidFill>
                  <a:srgbClr val="800000"/>
                </a:solidFill>
              </a:rPr>
              <a:t>September 2021</a:t>
            </a:r>
            <a:endParaRPr lang="en-US" sz="1400" dirty="0">
              <a:solidFill>
                <a:srgbClr val="800000"/>
              </a:solidFill>
            </a:endParaRPr>
          </a:p>
        </p:txBody>
      </p:sp>
    </p:spTree>
  </p:cSld>
  <p:clrMap bg1="lt1" tx1="dk1" bg2="lt2" tx2="dk2" accent1="accent1" accent2="accent2" accent3="accent3" accent4="accent4" accent5="accent5" accent6="accent6" hlink="hlink" folHlink="folHlink"/>
  <p:sldLayoutIdLst>
    <p:sldLayoutId id="2147484127" r:id="rId1"/>
    <p:sldLayoutId id="2147484117" r:id="rId2"/>
    <p:sldLayoutId id="2147484128"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30" r:id="rId12"/>
    <p:sldLayoutId id="2147484126" r:id="rId13"/>
    <p:sldLayoutId id="2147484131" r:id="rId14"/>
    <p:sldLayoutId id="2147484132" r:id="rId15"/>
    <p:sldLayoutId id="2147484133"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right)">
                                      <p:cBhvr>
                                        <p:cTn id="7" dur="500"/>
                                        <p:tgtEl>
                                          <p:spTgt spid="102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8">
                                            <p:txEl>
                                              <p:pRg st="0" end="0"/>
                                            </p:txEl>
                                          </p:spTgt>
                                        </p:tgtEl>
                                        <p:attrNameLst>
                                          <p:attrName>style.visibility</p:attrName>
                                        </p:attrNameLst>
                                      </p:cBhvr>
                                      <p:to>
                                        <p:strVal val="visible"/>
                                      </p:to>
                                    </p:set>
                                    <p:animEffect transition="in" filter="wipe(left)">
                                      <p:cBhvr>
                                        <p:cTn id="11" dur="500"/>
                                        <p:tgtEl>
                                          <p:spTgt spid="1028">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28">
                                            <p:txEl>
                                              <p:pRg st="1" end="1"/>
                                            </p:txEl>
                                          </p:spTgt>
                                        </p:tgtEl>
                                        <p:attrNameLst>
                                          <p:attrName>style.visibility</p:attrName>
                                        </p:attrNameLst>
                                      </p:cBhvr>
                                      <p:to>
                                        <p:strVal val="visible"/>
                                      </p:to>
                                    </p:set>
                                    <p:animEffect transition="in" filter="wipe(left)">
                                      <p:cBhvr>
                                        <p:cTn id="14" dur="500"/>
                                        <p:tgtEl>
                                          <p:spTgt spid="1028">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28">
                                            <p:txEl>
                                              <p:pRg st="2" end="2"/>
                                            </p:txEl>
                                          </p:spTgt>
                                        </p:tgtEl>
                                        <p:attrNameLst>
                                          <p:attrName>style.visibility</p:attrName>
                                        </p:attrNameLst>
                                      </p:cBhvr>
                                      <p:to>
                                        <p:strVal val="visible"/>
                                      </p:to>
                                    </p:set>
                                    <p:animEffect transition="in" filter="wipe(left)">
                                      <p:cBhvr>
                                        <p:cTn id="17" dur="500"/>
                                        <p:tgtEl>
                                          <p:spTgt spid="1028">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28">
                                            <p:txEl>
                                              <p:pRg st="3" end="3"/>
                                            </p:txEl>
                                          </p:spTgt>
                                        </p:tgtEl>
                                        <p:attrNameLst>
                                          <p:attrName>style.visibility</p:attrName>
                                        </p:attrNameLst>
                                      </p:cBhvr>
                                      <p:to>
                                        <p:strVal val="visible"/>
                                      </p:to>
                                    </p:set>
                                    <p:animEffect transition="in" filter="wipe(left)">
                                      <p:cBhvr>
                                        <p:cTn id="20" dur="500"/>
                                        <p:tgtEl>
                                          <p:spTgt spid="1028">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28">
                                            <p:txEl>
                                              <p:pRg st="4" end="4"/>
                                            </p:txEl>
                                          </p:spTgt>
                                        </p:tgtEl>
                                        <p:attrNameLst>
                                          <p:attrName>style.visibility</p:attrName>
                                        </p:attrNameLst>
                                      </p:cBhvr>
                                      <p:to>
                                        <p:strVal val="visible"/>
                                      </p:to>
                                    </p:set>
                                    <p:animEffect transition="in" filter="wipe(left)">
                                      <p:cBhvr>
                                        <p:cTn id="23" dur="5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utoUpdateAnimBg="0"/>
      <p:bldP spid="1028" grpId="0" build="p" autoUpdateAnimBg="0" advAuto="0">
        <p:tmplLst>
          <p:tmpl lvl="1">
            <p:tnLst>
              <p:par>
                <p:cTn presetID="22" presetClass="entr" presetSubtype="8" fill="hold" nodeType="after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Lst>
      </p:bldP>
    </p:bldLst>
  </p:timing>
  <p:txStyles>
    <p:titleStyle>
      <a:lvl1pPr algn="r" rtl="0" eaLnBrk="1" fontAlgn="base" hangingPunct="1">
        <a:spcBef>
          <a:spcPct val="0"/>
        </a:spcBef>
        <a:spcAft>
          <a:spcPct val="0"/>
        </a:spcAft>
        <a:defRPr sz="3600">
          <a:solidFill>
            <a:srgbClr val="FFCC00"/>
          </a:solidFill>
          <a:latin typeface="+mj-lt"/>
          <a:ea typeface="ＭＳ Ｐゴシック" charset="0"/>
          <a:cs typeface="ＭＳ Ｐゴシック" charset="0"/>
        </a:defRPr>
      </a:lvl1pPr>
      <a:lvl2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2pPr>
      <a:lvl3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3pPr>
      <a:lvl4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4pPr>
      <a:lvl5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5pPr>
      <a:lvl6pPr marL="457090" algn="r" rtl="0" eaLnBrk="1" fontAlgn="base" hangingPunct="1">
        <a:spcBef>
          <a:spcPct val="0"/>
        </a:spcBef>
        <a:spcAft>
          <a:spcPct val="0"/>
        </a:spcAft>
        <a:defRPr sz="3600">
          <a:solidFill>
            <a:srgbClr val="FFCC00"/>
          </a:solidFill>
          <a:latin typeface="Arial" charset="0"/>
        </a:defRPr>
      </a:lvl6pPr>
      <a:lvl7pPr marL="914180" algn="r" rtl="0" eaLnBrk="1" fontAlgn="base" hangingPunct="1">
        <a:spcBef>
          <a:spcPct val="0"/>
        </a:spcBef>
        <a:spcAft>
          <a:spcPct val="0"/>
        </a:spcAft>
        <a:defRPr sz="3600">
          <a:solidFill>
            <a:srgbClr val="FFCC00"/>
          </a:solidFill>
          <a:latin typeface="Arial" charset="0"/>
        </a:defRPr>
      </a:lvl7pPr>
      <a:lvl8pPr marL="1371270" algn="r" rtl="0" eaLnBrk="1" fontAlgn="base" hangingPunct="1">
        <a:spcBef>
          <a:spcPct val="0"/>
        </a:spcBef>
        <a:spcAft>
          <a:spcPct val="0"/>
        </a:spcAft>
        <a:defRPr sz="3600">
          <a:solidFill>
            <a:srgbClr val="FFCC00"/>
          </a:solidFill>
          <a:latin typeface="Arial" charset="0"/>
        </a:defRPr>
      </a:lvl8pPr>
      <a:lvl9pPr marL="1828361" algn="r" rtl="0" eaLnBrk="1" fontAlgn="base" hangingPunct="1">
        <a:spcBef>
          <a:spcPct val="0"/>
        </a:spcBef>
        <a:spcAft>
          <a:spcPct val="0"/>
        </a:spcAft>
        <a:defRPr sz="3600">
          <a:solidFill>
            <a:srgbClr val="FFCC00"/>
          </a:solidFill>
          <a:latin typeface="Arial" charset="0"/>
        </a:defRPr>
      </a:lvl9pPr>
    </p:titleStyle>
    <p:bodyStyle>
      <a:lvl1pPr marL="341313" indent="-341313" algn="l" rtl="0" eaLnBrk="1" fontAlgn="base" hangingPunct="1">
        <a:spcBef>
          <a:spcPct val="20000"/>
        </a:spcBef>
        <a:spcAft>
          <a:spcPct val="0"/>
        </a:spcAft>
        <a:buChar char="•"/>
        <a:defRPr sz="2600">
          <a:solidFill>
            <a:schemeClr val="tx1"/>
          </a:solidFill>
          <a:latin typeface="+mn-lt"/>
          <a:ea typeface="ＭＳ Ｐゴシック" charset="0"/>
          <a:cs typeface="ＭＳ Ｐゴシック" charset="0"/>
        </a:defRPr>
      </a:lvl1pPr>
      <a:lvl2pPr marL="741363" indent="-284163" algn="l" rtl="0" eaLnBrk="1" fontAlgn="base" hangingPunct="1">
        <a:spcBef>
          <a:spcPct val="20000"/>
        </a:spcBef>
        <a:spcAft>
          <a:spcPct val="0"/>
        </a:spcAft>
        <a:buChar char="–"/>
        <a:defRPr sz="2600">
          <a:solidFill>
            <a:schemeClr val="tx1"/>
          </a:solidFill>
          <a:latin typeface="+mn-lt"/>
          <a:ea typeface="ＭＳ Ｐゴシック" charset="0"/>
        </a:defRPr>
      </a:lvl2pPr>
      <a:lvl3pPr marL="1141413" indent="-227013" algn="l" rtl="0" eaLnBrk="1" fontAlgn="base" hangingPunct="1">
        <a:spcBef>
          <a:spcPct val="20000"/>
        </a:spcBef>
        <a:spcAft>
          <a:spcPct val="0"/>
        </a:spcAft>
        <a:buChar char="•"/>
        <a:defRPr sz="2600">
          <a:solidFill>
            <a:schemeClr val="tx1"/>
          </a:solidFill>
          <a:latin typeface="+mn-lt"/>
          <a:ea typeface="ＭＳ Ｐゴシック" charset="0"/>
        </a:defRPr>
      </a:lvl3pPr>
      <a:lvl4pPr marL="1598613" indent="-227013" algn="l" rtl="0" eaLnBrk="1" fontAlgn="base" hangingPunct="1">
        <a:spcBef>
          <a:spcPct val="20000"/>
        </a:spcBef>
        <a:spcAft>
          <a:spcPct val="0"/>
        </a:spcAft>
        <a:buChar char="–"/>
        <a:defRPr sz="2600">
          <a:solidFill>
            <a:schemeClr val="tx1"/>
          </a:solidFill>
          <a:latin typeface="+mn-lt"/>
          <a:ea typeface="ＭＳ Ｐゴシック" charset="0"/>
        </a:defRPr>
      </a:lvl4pPr>
      <a:lvl5pPr marL="2055813" indent="-227013" algn="l" rtl="0" eaLnBrk="1" fontAlgn="base" hangingPunct="1">
        <a:spcBef>
          <a:spcPct val="20000"/>
        </a:spcBef>
        <a:spcAft>
          <a:spcPct val="0"/>
        </a:spcAft>
        <a:buChar char="»"/>
        <a:defRPr sz="2600">
          <a:solidFill>
            <a:schemeClr val="tx1"/>
          </a:solidFill>
          <a:latin typeface="+mn-lt"/>
          <a:ea typeface="ＭＳ Ｐゴシック" charset="0"/>
        </a:defRPr>
      </a:lvl5pPr>
      <a:lvl6pPr marL="2513996" indent="-228545" algn="l" rtl="0" eaLnBrk="1" fontAlgn="base" hangingPunct="1">
        <a:spcBef>
          <a:spcPct val="20000"/>
        </a:spcBef>
        <a:spcAft>
          <a:spcPct val="0"/>
        </a:spcAft>
        <a:buChar char="»"/>
        <a:defRPr sz="2600">
          <a:solidFill>
            <a:schemeClr val="tx1"/>
          </a:solidFill>
          <a:latin typeface="+mn-lt"/>
        </a:defRPr>
      </a:lvl6pPr>
      <a:lvl7pPr marL="2971086" indent="-228545" algn="l" rtl="0" eaLnBrk="1" fontAlgn="base" hangingPunct="1">
        <a:spcBef>
          <a:spcPct val="20000"/>
        </a:spcBef>
        <a:spcAft>
          <a:spcPct val="0"/>
        </a:spcAft>
        <a:buChar char="»"/>
        <a:defRPr sz="2600">
          <a:solidFill>
            <a:schemeClr val="tx1"/>
          </a:solidFill>
          <a:latin typeface="+mn-lt"/>
        </a:defRPr>
      </a:lvl7pPr>
      <a:lvl8pPr marL="3428178" indent="-228545" algn="l" rtl="0" eaLnBrk="1" fontAlgn="base" hangingPunct="1">
        <a:spcBef>
          <a:spcPct val="20000"/>
        </a:spcBef>
        <a:spcAft>
          <a:spcPct val="0"/>
        </a:spcAft>
        <a:buChar char="»"/>
        <a:defRPr sz="2600">
          <a:solidFill>
            <a:schemeClr val="tx1"/>
          </a:solidFill>
          <a:latin typeface="+mn-lt"/>
        </a:defRPr>
      </a:lvl8pPr>
      <a:lvl9pPr marL="3885268" indent="-228545" algn="l" rtl="0" eaLnBrk="1" fontAlgn="base" hangingPunct="1">
        <a:spcBef>
          <a:spcPct val="20000"/>
        </a:spcBef>
        <a:spcAft>
          <a:spcPct val="0"/>
        </a:spcAft>
        <a:buChar char="»"/>
        <a:defRPr sz="2600">
          <a:solidFill>
            <a:schemeClr val="tx1"/>
          </a:solidFill>
          <a:latin typeface="+mn-lt"/>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6.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6.xml"/><Relationship Id="rId5" Type="http://schemas.openxmlformats.org/officeDocument/2006/relationships/image" Target="../media/image55.emf"/><Relationship Id="rId4" Type="http://schemas.openxmlformats.org/officeDocument/2006/relationships/image" Target="../media/image54.emf"/></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2819400"/>
            <a:ext cx="8991600" cy="1600200"/>
          </a:xfrm>
        </p:spPr>
        <p:txBody>
          <a:bodyPr/>
          <a:lstStyle/>
          <a:p>
            <a:r>
              <a:rPr lang="en-US" sz="3200">
                <a:latin typeface="Tahoma" charset="0"/>
              </a:rPr>
              <a:t>Lecture </a:t>
            </a:r>
            <a:r>
              <a:rPr lang="en-US" sz="3200" dirty="0">
                <a:latin typeface="Tahoma" charset="0"/>
              </a:rPr>
              <a:t>4</a:t>
            </a:r>
            <a:r>
              <a:rPr lang="en-US" sz="3200">
                <a:latin typeface="Tahoma" charset="0"/>
              </a:rPr>
              <a:t>:</a:t>
            </a:r>
            <a:br>
              <a:rPr lang="en-US" sz="3200" dirty="0">
                <a:latin typeface="Tahoma" charset="0"/>
              </a:rPr>
            </a:br>
            <a:r>
              <a:rPr lang="en-US" sz="4800" dirty="0">
                <a:latin typeface="Tahoma" charset="0"/>
              </a:rPr>
              <a:t>Overview of CGE Applications</a:t>
            </a:r>
          </a:p>
        </p:txBody>
      </p:sp>
      <p:sp>
        <p:nvSpPr>
          <p:cNvPr id="5" name="Rectangle 3"/>
          <p:cNvSpPr txBox="1">
            <a:spLocks noChangeArrowheads="1"/>
          </p:cNvSpPr>
          <p:nvPr/>
        </p:nvSpPr>
        <p:spPr bwMode="auto">
          <a:xfrm>
            <a:off x="228600" y="4560905"/>
            <a:ext cx="8731250" cy="77309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0" indent="0" algn="ctr" rtl="0" eaLnBrk="0" fontAlgn="base" hangingPunct="0">
              <a:spcBef>
                <a:spcPct val="20000"/>
              </a:spcBef>
              <a:spcAft>
                <a:spcPct val="0"/>
              </a:spcAft>
              <a:buFontTx/>
              <a:buNone/>
              <a:defRPr sz="2600">
                <a:solidFill>
                  <a:srgbClr val="FFCC00"/>
                </a:solidFill>
                <a:latin typeface="+mn-lt"/>
                <a:ea typeface="ＭＳ Ｐゴシック" charset="0"/>
                <a:cs typeface="+mn-cs"/>
              </a:defRPr>
            </a:lvl1pPr>
            <a:lvl2pPr marL="742950" indent="-285750" algn="l" rtl="0" eaLnBrk="0" fontAlgn="base" hangingPunct="0">
              <a:spcBef>
                <a:spcPct val="20000"/>
              </a:spcBef>
              <a:spcAft>
                <a:spcPct val="0"/>
              </a:spcAft>
              <a:buChar char="–"/>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600">
                <a:solidFill>
                  <a:schemeClr val="tx1"/>
                </a:solidFill>
                <a:latin typeface="+mn-lt"/>
              </a:defRPr>
            </a:lvl6pPr>
            <a:lvl7pPr marL="2971800" indent="-228600" algn="l" rtl="0" eaLnBrk="1" fontAlgn="base" hangingPunct="1">
              <a:spcBef>
                <a:spcPct val="20000"/>
              </a:spcBef>
              <a:spcAft>
                <a:spcPct val="0"/>
              </a:spcAft>
              <a:buChar char="»"/>
              <a:defRPr sz="2600">
                <a:solidFill>
                  <a:schemeClr val="tx1"/>
                </a:solidFill>
                <a:latin typeface="+mn-lt"/>
              </a:defRPr>
            </a:lvl7pPr>
            <a:lvl8pPr marL="3429000" indent="-228600" algn="l" rtl="0" eaLnBrk="1" fontAlgn="base" hangingPunct="1">
              <a:spcBef>
                <a:spcPct val="20000"/>
              </a:spcBef>
              <a:spcAft>
                <a:spcPct val="0"/>
              </a:spcAft>
              <a:buChar char="»"/>
              <a:defRPr sz="2600">
                <a:solidFill>
                  <a:schemeClr val="tx1"/>
                </a:solidFill>
                <a:latin typeface="+mn-lt"/>
              </a:defRPr>
            </a:lvl8pPr>
            <a:lvl9pPr marL="3886200" indent="-228600" algn="l" rtl="0" eaLnBrk="1" fontAlgn="base" hangingPunct="1">
              <a:spcBef>
                <a:spcPct val="20000"/>
              </a:spcBef>
              <a:spcAft>
                <a:spcPct val="0"/>
              </a:spcAft>
              <a:buChar char="»"/>
              <a:defRPr sz="2600">
                <a:solidFill>
                  <a:schemeClr val="tx1"/>
                </a:solidFill>
                <a:latin typeface="+mn-lt"/>
              </a:defRPr>
            </a:lvl9pPr>
          </a:lstStyle>
          <a:p>
            <a:pPr eaLnBrk="1" hangingPunct="1"/>
            <a:r>
              <a:rPr lang="en-US" sz="2400" i="1" dirty="0">
                <a:latin typeface="Tahoma" charset="0"/>
                <a:ea typeface="Helvetica" charset="0"/>
                <a:cs typeface="Tahoma" charset="0"/>
              </a:rPr>
              <a:t>David Roland-Holst</a:t>
            </a:r>
          </a:p>
          <a:p>
            <a:pPr eaLnBrk="1" hangingPunct="1"/>
            <a:r>
              <a:rPr lang="en-US" sz="2000" i="1" dirty="0">
                <a:latin typeface="Tahoma" charset="0"/>
                <a:ea typeface="Helvetica" charset="0"/>
                <a:cs typeface="Tahoma" charset="0"/>
              </a:rPr>
              <a:t>UC Berkeley</a:t>
            </a:r>
            <a:endParaRPr lang="en-US" sz="1100" dirty="0">
              <a:latin typeface="Tahoma" charset="0"/>
              <a:ea typeface="Helvetica" charset="0"/>
              <a:cs typeface="Tahoma" charset="0"/>
            </a:endParaRPr>
          </a:p>
          <a:p>
            <a:pPr eaLnBrk="1" hangingPunct="1"/>
            <a:endParaRPr lang="en-US" sz="1050" dirty="0">
              <a:latin typeface="Tahoma" charset="0"/>
              <a:ea typeface="Helvetica" charset="0"/>
              <a:cs typeface="Tahoma" charset="0"/>
            </a:endParaRPr>
          </a:p>
          <a:p>
            <a:pPr eaLnBrk="1" hangingPunct="1"/>
            <a:r>
              <a:rPr lang="en-US" sz="1400" dirty="0">
                <a:latin typeface="Tahoma" charset="0"/>
                <a:ea typeface="Helvetica" charset="0"/>
                <a:cs typeface="Tahoma" charset="0"/>
              </a:rPr>
              <a:t>Uzbekistan Modeling Workshop</a:t>
            </a:r>
          </a:p>
          <a:p>
            <a:r>
              <a:rPr lang="en-US" sz="1400" dirty="0">
                <a:latin typeface="Tahoma" charset="0"/>
                <a:ea typeface="Helvetica" charset="0"/>
                <a:cs typeface="Tahoma" charset="0"/>
              </a:rPr>
              <a:t>Sponsored by ADB</a:t>
            </a:r>
          </a:p>
          <a:p>
            <a:r>
              <a:rPr lang="en-US" sz="1400" dirty="0">
                <a:latin typeface="Tahoma" charset="0"/>
                <a:ea typeface="Helvetica" charset="0"/>
                <a:cs typeface="Tahoma" charset="0"/>
              </a:rPr>
              <a:t>September-December 2021</a:t>
            </a:r>
          </a:p>
        </p:txBody>
      </p:sp>
    </p:spTree>
    <p:extLst>
      <p:ext uri="{BB962C8B-B14F-4D97-AF65-F5344CB8AC3E}">
        <p14:creationId xmlns:p14="http://schemas.microsoft.com/office/powerpoint/2010/main" val="1062884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274638" y="68263"/>
            <a:ext cx="8869362" cy="1144587"/>
          </a:xfrm>
        </p:spPr>
        <p:txBody>
          <a:bodyPr/>
          <a:lstStyle/>
          <a:p>
            <a:r>
              <a:rPr lang="en-US" altLang="en-US"/>
              <a:t>Infrastructure: Two Modeling Perspectives</a:t>
            </a:r>
          </a:p>
        </p:txBody>
      </p:sp>
      <p:sp>
        <p:nvSpPr>
          <p:cNvPr id="10242" name="Content Placeholder 2"/>
          <p:cNvSpPr>
            <a:spLocks noGrp="1"/>
          </p:cNvSpPr>
          <p:nvPr>
            <p:ph idx="1"/>
          </p:nvPr>
        </p:nvSpPr>
        <p:spPr/>
        <p:txBody>
          <a:bodyPr/>
          <a:lstStyle/>
          <a:p>
            <a:r>
              <a:rPr lang="en-US" altLang="en-US" dirty="0"/>
              <a:t>Single country – Pakistan		</a:t>
            </a:r>
          </a:p>
          <a:p>
            <a:pPr lvl="1">
              <a:buFont typeface="Wingdings" charset="2"/>
              <a:buChar char="§"/>
            </a:pPr>
            <a:r>
              <a:rPr lang="en-US" altLang="en-US" dirty="0"/>
              <a:t>More detailed incidence and adjustment</a:t>
            </a:r>
          </a:p>
          <a:p>
            <a:pPr lvl="1">
              <a:buFont typeface="Wingdings" charset="2"/>
              <a:buChar char="§"/>
            </a:pPr>
            <a:r>
              <a:rPr lang="en-US" altLang="en-US" dirty="0"/>
              <a:t>Fiscal/finance experimentation</a:t>
            </a:r>
          </a:p>
          <a:p>
            <a:pPr lvl="1">
              <a:buFont typeface="Wingdings" charset="2"/>
              <a:buChar char="§"/>
            </a:pPr>
            <a:r>
              <a:rPr lang="en-US" altLang="en-US" dirty="0"/>
              <a:t>Targeting</a:t>
            </a:r>
          </a:p>
          <a:p>
            <a:r>
              <a:rPr lang="en-US" altLang="en-US" dirty="0"/>
              <a:t>Multi-country – Kazakhstan in CAREC (next lecture)</a:t>
            </a:r>
          </a:p>
          <a:p>
            <a:pPr lvl="1">
              <a:buFont typeface="Wingdings" charset="2"/>
              <a:buChar char="§"/>
            </a:pPr>
            <a:r>
              <a:rPr lang="en-US" altLang="en-US" dirty="0"/>
              <a:t>Captures spillovers and shared growth interactions</a:t>
            </a:r>
          </a:p>
          <a:p>
            <a:pPr lvl="1">
              <a:buFont typeface="Wingdings" charset="2"/>
              <a:buChar char="§"/>
            </a:pPr>
            <a:r>
              <a:rPr lang="en-US" altLang="en-US" dirty="0"/>
              <a:t>Supports multilateral policy dialogue and financial analysis</a:t>
            </a:r>
          </a:p>
        </p:txBody>
      </p:sp>
    </p:spTree>
    <p:extLst>
      <p:ext uri="{BB962C8B-B14F-4D97-AF65-F5344CB8AC3E}">
        <p14:creationId xmlns:p14="http://schemas.microsoft.com/office/powerpoint/2010/main" val="1107676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304800" y="76200"/>
            <a:ext cx="7772400" cy="1143000"/>
          </a:xfrm>
        </p:spPr>
        <p:txBody>
          <a:bodyPr/>
          <a:lstStyle/>
          <a:p>
            <a:r>
              <a:rPr lang="en-US" altLang="en-US"/>
              <a:t>Pakistan CGE and SAM</a:t>
            </a:r>
          </a:p>
        </p:txBody>
      </p:sp>
      <p:sp>
        <p:nvSpPr>
          <p:cNvPr id="11266" name="Rectangle 3"/>
          <p:cNvSpPr>
            <a:spLocks noGrp="1" noChangeArrowheads="1"/>
          </p:cNvSpPr>
          <p:nvPr>
            <p:ph idx="1"/>
          </p:nvPr>
        </p:nvSpPr>
        <p:spPr>
          <a:xfrm>
            <a:off x="381000" y="1484313"/>
            <a:ext cx="8534400" cy="4687887"/>
          </a:xfrm>
        </p:spPr>
        <p:txBody>
          <a:bodyPr/>
          <a:lstStyle/>
          <a:p>
            <a:pPr>
              <a:lnSpc>
                <a:spcPct val="80000"/>
              </a:lnSpc>
              <a:buFont typeface="Wingdings" charset="2"/>
              <a:buNone/>
            </a:pPr>
            <a:r>
              <a:rPr lang="en-US" altLang="en-US" sz="2400"/>
              <a:t>CGE – a </a:t>
            </a:r>
            <a:r>
              <a:rPr lang="ja-JP" altLang="en-US" sz="2400"/>
              <a:t>“</a:t>
            </a:r>
            <a:r>
              <a:rPr lang="en-US" altLang="ja-JP" sz="2400"/>
              <a:t>plain vanilla</a:t>
            </a:r>
            <a:r>
              <a:rPr lang="ja-JP" altLang="en-US" sz="2400"/>
              <a:t>”</a:t>
            </a:r>
            <a:r>
              <a:rPr lang="en-US" altLang="ja-JP" sz="2400"/>
              <a:t> single country dynamic GE model</a:t>
            </a:r>
          </a:p>
          <a:p>
            <a:pPr>
              <a:lnSpc>
                <a:spcPct val="80000"/>
              </a:lnSpc>
              <a:buFont typeface="Wingdings" charset="2"/>
              <a:buNone/>
            </a:pPr>
            <a:r>
              <a:rPr lang="en-US" altLang="en-US" sz="2400"/>
              <a:t>SAM</a:t>
            </a:r>
          </a:p>
          <a:p>
            <a:pPr>
              <a:lnSpc>
                <a:spcPct val="80000"/>
              </a:lnSpc>
            </a:pPr>
            <a:r>
              <a:rPr lang="en-US" altLang="en-US" sz="2400"/>
              <a:t>82 domestic production activities/ 82 commodities</a:t>
            </a:r>
          </a:p>
          <a:p>
            <a:pPr>
              <a:lnSpc>
                <a:spcPct val="80000"/>
              </a:lnSpc>
            </a:pPr>
            <a:r>
              <a:rPr lang="en-US" altLang="en-US" sz="2400"/>
              <a:t>18 factors of production</a:t>
            </a:r>
          </a:p>
          <a:p>
            <a:pPr lvl="1">
              <a:lnSpc>
                <a:spcPct val="80000"/>
              </a:lnSpc>
              <a:buFont typeface="Wingdings" charset="2"/>
              <a:buChar char="§"/>
            </a:pPr>
            <a:r>
              <a:rPr lang="en-US" altLang="en-US" sz="2400"/>
              <a:t>22 labour categories</a:t>
            </a:r>
          </a:p>
          <a:p>
            <a:pPr lvl="1">
              <a:lnSpc>
                <a:spcPct val="80000"/>
              </a:lnSpc>
              <a:buFont typeface="Wingdings" charset="2"/>
              <a:buChar char="§"/>
            </a:pPr>
            <a:r>
              <a:rPr lang="en-US" altLang="en-US" sz="2400"/>
              <a:t>3 Capital Types</a:t>
            </a:r>
          </a:p>
          <a:p>
            <a:pPr lvl="1">
              <a:lnSpc>
                <a:spcPct val="80000"/>
              </a:lnSpc>
              <a:buFont typeface="Wingdings" charset="2"/>
              <a:buChar char="§"/>
            </a:pPr>
            <a:r>
              <a:rPr lang="en-US" altLang="en-US" sz="2400"/>
              <a:t>Land and Water Resources</a:t>
            </a:r>
          </a:p>
          <a:p>
            <a:pPr>
              <a:lnSpc>
                <a:spcPct val="80000"/>
              </a:lnSpc>
            </a:pPr>
            <a:r>
              <a:rPr lang="en-US" altLang="en-US" sz="2400"/>
              <a:t>19 household types</a:t>
            </a:r>
          </a:p>
          <a:p>
            <a:pPr>
              <a:lnSpc>
                <a:spcPct val="80000"/>
              </a:lnSpc>
            </a:pPr>
            <a:r>
              <a:rPr lang="en-US" altLang="en-US" sz="2400"/>
              <a:t>1 enterprises (Private, Public, and Foreign)</a:t>
            </a:r>
          </a:p>
          <a:p>
            <a:pPr>
              <a:lnSpc>
                <a:spcPct val="80000"/>
              </a:lnSpc>
            </a:pPr>
            <a:r>
              <a:rPr lang="en-US" altLang="en-US" sz="2400"/>
              <a:t>State (detailed fiscal instruments including NCHWIP project finance) </a:t>
            </a:r>
          </a:p>
          <a:p>
            <a:pPr>
              <a:lnSpc>
                <a:spcPct val="80000"/>
              </a:lnSpc>
            </a:pPr>
            <a:r>
              <a:rPr lang="en-US" altLang="en-US" sz="2400"/>
              <a:t>Consolidated capital account</a:t>
            </a:r>
          </a:p>
          <a:p>
            <a:pPr>
              <a:lnSpc>
                <a:spcPct val="80000"/>
              </a:lnSpc>
            </a:pPr>
            <a:r>
              <a:rPr lang="en-US" altLang="en-US" sz="2400"/>
              <a:t>A Rest of World aggregate trading partner</a:t>
            </a:r>
          </a:p>
        </p:txBody>
      </p:sp>
    </p:spTree>
    <p:extLst>
      <p:ext uri="{BB962C8B-B14F-4D97-AF65-F5344CB8AC3E}">
        <p14:creationId xmlns:p14="http://schemas.microsoft.com/office/powerpoint/2010/main" val="19517947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8750"/>
            <a:ext cx="71628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0" y="138113"/>
            <a:ext cx="8763000" cy="1143000"/>
          </a:xfrm>
        </p:spPr>
        <p:txBody>
          <a:bodyPr/>
          <a:lstStyle/>
          <a:p>
            <a:r>
              <a:rPr lang="en-US" altLang="en-US" sz="3200"/>
              <a:t>Pakistan Household Real Income Growth</a:t>
            </a:r>
            <a:br>
              <a:rPr lang="en-US" altLang="en-US" sz="3200"/>
            </a:br>
            <a:r>
              <a:rPr lang="en-US" altLang="en-US" sz="3200"/>
              <a:t> (cumulative Over Baseline, 2006-2030)</a:t>
            </a:r>
          </a:p>
        </p:txBody>
      </p:sp>
      <p:sp>
        <p:nvSpPr>
          <p:cNvPr id="27652" name="TextBox 4"/>
          <p:cNvSpPr txBox="1">
            <a:spLocks noChangeArrowheads="1"/>
          </p:cNvSpPr>
          <p:nvPr/>
        </p:nvSpPr>
        <p:spPr bwMode="auto">
          <a:xfrm>
            <a:off x="1676400" y="1752600"/>
            <a:ext cx="678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Punjab has more transport-intensive agricultural products.</a:t>
            </a:r>
          </a:p>
        </p:txBody>
      </p:sp>
      <p:sp>
        <p:nvSpPr>
          <p:cNvPr id="27653" name="TextBox 5"/>
          <p:cNvSpPr txBox="1">
            <a:spLocks noChangeArrowheads="1"/>
          </p:cNvSpPr>
          <p:nvPr/>
        </p:nvSpPr>
        <p:spPr bwMode="auto">
          <a:xfrm>
            <a:off x="1676400" y="2143125"/>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For the Urban Non-poor, income and expenditure effects </a:t>
            </a:r>
            <a:br>
              <a:rPr lang="en-US" altLang="en-US" sz="1400" b="1">
                <a:solidFill>
                  <a:srgbClr val="4608E2"/>
                </a:solidFill>
                <a:latin typeface="Tahoma" charset="0"/>
              </a:rPr>
            </a:br>
            <a:r>
              <a:rPr lang="en-US" altLang="en-US" sz="1400" b="1">
                <a:solidFill>
                  <a:srgbClr val="4608E2"/>
                </a:solidFill>
                <a:latin typeface="Tahoma" charset="0"/>
              </a:rPr>
              <a:t>    combine to confer transport benefits.</a:t>
            </a:r>
          </a:p>
        </p:txBody>
      </p:sp>
    </p:spTree>
    <p:extLst>
      <p:ext uri="{BB962C8B-B14F-4D97-AF65-F5344CB8AC3E}">
        <p14:creationId xmlns:p14="http://schemas.microsoft.com/office/powerpoint/2010/main" val="1001756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431925"/>
            <a:ext cx="8069262"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a:xfrm>
            <a:off x="274638" y="68263"/>
            <a:ext cx="8347075" cy="1144587"/>
          </a:xfrm>
        </p:spPr>
        <p:txBody>
          <a:bodyPr/>
          <a:lstStyle/>
          <a:p>
            <a:r>
              <a:rPr lang="en-US" altLang="en-US"/>
              <a:t>Pakistan Household Income Growth </a:t>
            </a:r>
            <a:r>
              <a:rPr lang="en-US" altLang="en-US" sz="3200"/>
              <a:t>(percent of 2006)</a:t>
            </a:r>
            <a:endParaRPr lang="en-US" altLang="en-US"/>
          </a:p>
        </p:txBody>
      </p:sp>
      <p:sp>
        <p:nvSpPr>
          <p:cNvPr id="28676" name="TextBox 5"/>
          <p:cNvSpPr txBox="1">
            <a:spLocks noChangeArrowheads="1"/>
          </p:cNvSpPr>
          <p:nvPr/>
        </p:nvSpPr>
        <p:spPr bwMode="auto">
          <a:xfrm>
            <a:off x="2209800" y="1524000"/>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The project is generally pro-poor, with small and landless rural farm households gaining more than Non-poor Non-farm and Urbanites.</a:t>
            </a:r>
          </a:p>
        </p:txBody>
      </p:sp>
    </p:spTree>
    <p:extLst>
      <p:ext uri="{BB962C8B-B14F-4D97-AF65-F5344CB8AC3E}">
        <p14:creationId xmlns:p14="http://schemas.microsoft.com/office/powerpoint/2010/main" val="244106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and Development: Mongolia</a:t>
            </a:r>
          </a:p>
        </p:txBody>
      </p:sp>
      <p:sp>
        <p:nvSpPr>
          <p:cNvPr id="3" name="Content Placeholder 2"/>
          <p:cNvSpPr>
            <a:spLocks noGrp="1"/>
          </p:cNvSpPr>
          <p:nvPr>
            <p:ph idx="1"/>
          </p:nvPr>
        </p:nvSpPr>
        <p:spPr/>
        <p:txBody>
          <a:bodyPr/>
          <a:lstStyle/>
          <a:p>
            <a:pPr marL="0" indent="0" algn="ctr">
              <a:buNone/>
            </a:pPr>
            <a:r>
              <a:rPr lang="en-US" dirty="0"/>
              <a:t>Investment Project Scenarios</a:t>
            </a:r>
          </a:p>
        </p:txBody>
      </p:sp>
      <p:pic>
        <p:nvPicPr>
          <p:cNvPr id="5" name="Picture 4"/>
          <p:cNvPicPr>
            <a:picLocks noChangeAspect="1"/>
          </p:cNvPicPr>
          <p:nvPr/>
        </p:nvPicPr>
        <p:blipFill>
          <a:blip r:embed="rId2"/>
          <a:stretch>
            <a:fillRect/>
          </a:stretch>
        </p:blipFill>
        <p:spPr>
          <a:xfrm>
            <a:off x="304800" y="2470150"/>
            <a:ext cx="9112208" cy="2940050"/>
          </a:xfrm>
          <a:prstGeom prst="rect">
            <a:avLst/>
          </a:prstGeom>
        </p:spPr>
      </p:pic>
    </p:spTree>
    <p:extLst>
      <p:ext uri="{BB962C8B-B14F-4D97-AF65-F5344CB8AC3E}">
        <p14:creationId xmlns:p14="http://schemas.microsoft.com/office/powerpoint/2010/main" val="100063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GDP Impacts</a:t>
            </a:r>
            <a:br>
              <a:rPr lang="en-US" dirty="0"/>
            </a:br>
            <a:r>
              <a:rPr lang="en-US" sz="2800" dirty="0"/>
              <a:t>(percent change from Baseline)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8736" y="1600200"/>
            <a:ext cx="8399064" cy="4648200"/>
          </a:xfrm>
          <a:prstGeom prst="rect">
            <a:avLst/>
          </a:prstGeom>
        </p:spPr>
      </p:pic>
    </p:spTree>
    <p:extLst>
      <p:ext uri="{BB962C8B-B14F-4D97-AF65-F5344CB8AC3E}">
        <p14:creationId xmlns:p14="http://schemas.microsoft.com/office/powerpoint/2010/main" val="70200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Impacts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5632" y="2057400"/>
            <a:ext cx="9495263" cy="3327400"/>
          </a:xfrm>
          <a:prstGeom prst="rect">
            <a:avLst/>
          </a:prstGeom>
        </p:spPr>
      </p:pic>
    </p:spTree>
    <p:extLst>
      <p:ext uri="{BB962C8B-B14F-4D97-AF65-F5344CB8AC3E}">
        <p14:creationId xmlns:p14="http://schemas.microsoft.com/office/powerpoint/2010/main" val="32143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138113"/>
            <a:ext cx="8610600" cy="1143000"/>
          </a:xfrm>
        </p:spPr>
        <p:txBody>
          <a:bodyPr/>
          <a:lstStyle/>
          <a:p>
            <a:r>
              <a:rPr lang="en-US" dirty="0"/>
              <a:t>What’s wrong with this picture?</a:t>
            </a:r>
            <a:br>
              <a:rPr lang="en-US" dirty="0"/>
            </a:br>
            <a:r>
              <a:rPr lang="en-US" dirty="0"/>
              <a:t>What policy makers can’t control.</a:t>
            </a:r>
          </a:p>
        </p:txBody>
      </p:sp>
      <p:sp>
        <p:nvSpPr>
          <p:cNvPr id="3" name="Content Placeholder 2"/>
          <p:cNvSpPr>
            <a:spLocks noGrp="1"/>
          </p:cNvSpPr>
          <p:nvPr>
            <p:ph idx="1"/>
          </p:nvPr>
        </p:nvSpPr>
        <p:spPr/>
        <p:txBody>
          <a:bodyPr/>
          <a:lstStyle/>
          <a:p>
            <a:pPr marL="0" indent="0" algn="ctr">
              <a:buNone/>
            </a:pPr>
            <a:r>
              <a:rPr lang="en-US" dirty="0"/>
              <a:t>Wholesale Copper Prices</a:t>
            </a:r>
          </a:p>
        </p:txBody>
      </p:sp>
      <p:pic>
        <p:nvPicPr>
          <p:cNvPr id="4" name="Picture 3"/>
          <p:cNvPicPr>
            <a:picLocks noChangeAspect="1"/>
          </p:cNvPicPr>
          <p:nvPr/>
        </p:nvPicPr>
        <p:blipFill>
          <a:blip r:embed="rId2"/>
          <a:stretch>
            <a:fillRect/>
          </a:stretch>
        </p:blipFill>
        <p:spPr>
          <a:xfrm>
            <a:off x="685800" y="2209800"/>
            <a:ext cx="8043215" cy="3886200"/>
          </a:xfrm>
          <a:prstGeom prst="rect">
            <a:avLst/>
          </a:prstGeom>
        </p:spPr>
      </p:pic>
    </p:spTree>
    <p:extLst>
      <p:ext uri="{BB962C8B-B14F-4D97-AF65-F5344CB8AC3E}">
        <p14:creationId xmlns:p14="http://schemas.microsoft.com/office/powerpoint/2010/main" val="140272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Reform and Growth: Myanmar</a:t>
            </a:r>
          </a:p>
        </p:txBody>
      </p:sp>
      <p:pic>
        <p:nvPicPr>
          <p:cNvPr id="5" name="Picture 4"/>
          <p:cNvPicPr>
            <a:picLocks noChangeAspect="1"/>
          </p:cNvPicPr>
          <p:nvPr/>
        </p:nvPicPr>
        <p:blipFill>
          <a:blip r:embed="rId2"/>
          <a:stretch>
            <a:fillRect/>
          </a:stretch>
        </p:blipFill>
        <p:spPr>
          <a:xfrm>
            <a:off x="457200" y="1440280"/>
            <a:ext cx="8026400" cy="4985920"/>
          </a:xfrm>
          <a:prstGeom prst="rect">
            <a:avLst/>
          </a:prstGeom>
        </p:spPr>
      </p:pic>
    </p:spTree>
    <p:extLst>
      <p:ext uri="{BB962C8B-B14F-4D97-AF65-F5344CB8AC3E}">
        <p14:creationId xmlns:p14="http://schemas.microsoft.com/office/powerpoint/2010/main" val="484185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Rice Yields by Country/Region 1960-2010</a:t>
            </a:r>
          </a:p>
        </p:txBody>
      </p:sp>
      <p:sp>
        <p:nvSpPr>
          <p:cNvPr id="8" name="Title 1"/>
          <p:cNvSpPr txBox="1">
            <a:spLocks/>
          </p:cNvSpPr>
          <p:nvPr/>
        </p:nvSpPr>
        <p:spPr bwMode="auto">
          <a:xfrm>
            <a:off x="685800" y="63246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International Rice </a:t>
            </a:r>
            <a:br>
              <a:rPr lang="en-US" sz="1200" dirty="0"/>
            </a:br>
            <a:r>
              <a:rPr lang="en-US" sz="1200" dirty="0"/>
              <a:t>Research </a:t>
            </a:r>
            <a:r>
              <a:rPr lang="en-US" sz="1200" dirty="0" err="1"/>
              <a:t>Institiute</a:t>
            </a:r>
            <a:endParaRPr lang="en-US" sz="12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229600" cy="4648199"/>
          </a:xfrm>
          <a:prstGeom prst="rect">
            <a:avLst/>
          </a:prstGeom>
          <a:noFill/>
          <a:ln>
            <a:noFill/>
          </a:ln>
        </p:spPr>
      </p:pic>
    </p:spTree>
    <p:extLst>
      <p:ext uri="{BB962C8B-B14F-4D97-AF65-F5344CB8AC3E}">
        <p14:creationId xmlns:p14="http://schemas.microsoft.com/office/powerpoint/2010/main" val="89552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altLang="en-US"/>
              <a:t>GE Modeling Applications</a:t>
            </a:r>
          </a:p>
        </p:txBody>
      </p:sp>
      <p:sp>
        <p:nvSpPr>
          <p:cNvPr id="4098" name="Content Placeholder 2"/>
          <p:cNvSpPr>
            <a:spLocks noGrp="1"/>
          </p:cNvSpPr>
          <p:nvPr>
            <p:ph idx="1"/>
          </p:nvPr>
        </p:nvSpPr>
        <p:spPr>
          <a:xfrm>
            <a:off x="381000" y="1676400"/>
            <a:ext cx="8839200" cy="4876800"/>
          </a:xfrm>
        </p:spPr>
        <p:txBody>
          <a:bodyPr/>
          <a:lstStyle/>
          <a:p>
            <a:pPr marL="514350" indent="-514350">
              <a:buFontTx/>
              <a:buAutoNum type="arabicPeriod"/>
            </a:pPr>
            <a:r>
              <a:rPr lang="en-US" altLang="en-US" sz="2800" dirty="0"/>
              <a:t>Livestock and Poverty – Vietnam</a:t>
            </a:r>
          </a:p>
          <a:p>
            <a:pPr marL="514350" indent="-514350">
              <a:buFontTx/>
              <a:buAutoNum type="arabicPeriod"/>
            </a:pPr>
            <a:r>
              <a:rPr lang="en-US" altLang="en-US" sz="2800" dirty="0"/>
              <a:t>Remittances and Income Distribution - Kyrgyz</a:t>
            </a:r>
          </a:p>
          <a:p>
            <a:pPr marL="514350" indent="-514350">
              <a:buFontTx/>
              <a:buAutoNum type="arabicPeriod"/>
            </a:pPr>
            <a:r>
              <a:rPr lang="en-US" altLang="en-US" sz="2800" dirty="0"/>
              <a:t>Infrastructure Development – Pakistan</a:t>
            </a:r>
          </a:p>
          <a:p>
            <a:pPr marL="514350" indent="-514350">
              <a:buFontTx/>
              <a:buAutoNum type="arabicPeriod"/>
            </a:pPr>
            <a:r>
              <a:rPr lang="en-US" altLang="en-US" sz="2800" dirty="0"/>
              <a:t>Resources and Development - Mongolia</a:t>
            </a:r>
          </a:p>
          <a:p>
            <a:pPr marL="514350" indent="-514350">
              <a:buFontTx/>
              <a:buAutoNum type="arabicPeriod"/>
            </a:pPr>
            <a:r>
              <a:rPr lang="en-US" altLang="en-US" sz="2800" dirty="0"/>
              <a:t>Asian Regionalism and Globalization - China</a:t>
            </a:r>
          </a:p>
          <a:p>
            <a:pPr marL="514350" indent="-514350">
              <a:buFontTx/>
              <a:buAutoNum type="arabicPeriod"/>
            </a:pPr>
            <a:r>
              <a:rPr lang="en-US" altLang="en-US" sz="2800" dirty="0"/>
              <a:t>Reform and Growth – Myanmar</a:t>
            </a:r>
          </a:p>
          <a:p>
            <a:pPr marL="514350" indent="-514350">
              <a:buFontTx/>
              <a:buAutoNum type="arabicPeriod"/>
            </a:pPr>
            <a:r>
              <a:rPr lang="en-US" altLang="en-US" sz="2800" dirty="0"/>
              <a:t>Climate Risk – Thailand</a:t>
            </a:r>
          </a:p>
          <a:p>
            <a:pPr marL="514350" indent="-514350">
              <a:buFontTx/>
              <a:buAutoNum type="arabicPeriod"/>
            </a:pPr>
            <a:r>
              <a:rPr lang="en-US" altLang="en-US" sz="2800" dirty="0"/>
              <a:t>Energy Policy – India and Bangladesh</a:t>
            </a:r>
          </a:p>
          <a:p>
            <a:pPr marL="514350" indent="-514350">
              <a:buFontTx/>
              <a:buAutoNum type="arabicPeriod"/>
            </a:pPr>
            <a:r>
              <a:rPr lang="en-US" altLang="en-US" sz="2800"/>
              <a:t>Water Resources - Vietnam</a:t>
            </a:r>
            <a:endParaRPr lang="en-US" altLang="en-US" sz="2800" dirty="0"/>
          </a:p>
          <a:p>
            <a:pPr marL="514350" indent="-514350">
              <a:buFontTx/>
              <a:buAutoNum type="arabicPeriod"/>
            </a:pPr>
            <a:endParaRPr lang="en-US" altLang="en-US" sz="2800" dirty="0"/>
          </a:p>
        </p:txBody>
      </p:sp>
    </p:spTree>
    <p:extLst>
      <p:ext uri="{BB962C8B-B14F-4D97-AF65-F5344CB8AC3E}">
        <p14:creationId xmlns:p14="http://schemas.microsoft.com/office/powerpoint/2010/main" val="1586023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8113"/>
            <a:ext cx="9067801" cy="1143000"/>
          </a:xfrm>
        </p:spPr>
        <p:txBody>
          <a:bodyPr/>
          <a:lstStyle/>
          <a:p>
            <a:r>
              <a:rPr lang="en-US" sz="3600" dirty="0"/>
              <a:t>Factor Productivity Growth in Asia</a:t>
            </a:r>
            <a:br>
              <a:rPr lang="en-US" sz="3600" dirty="0"/>
            </a:br>
            <a:r>
              <a:rPr lang="en-US" sz="3600" dirty="0"/>
              <a:t>Percent </a:t>
            </a:r>
            <a:r>
              <a:rPr lang="en-US" sz="3600"/>
              <a:t>per annum,1999-2008</a:t>
            </a:r>
            <a:endParaRPr lang="en-US" sz="3600" dirty="0"/>
          </a:p>
        </p:txBody>
      </p:sp>
      <p:pic>
        <p:nvPicPr>
          <p:cNvPr id="5" name="Picture 4"/>
          <p:cNvPicPr>
            <a:picLocks noChangeAspect="1"/>
          </p:cNvPicPr>
          <p:nvPr/>
        </p:nvPicPr>
        <p:blipFill>
          <a:blip r:embed="rId2"/>
          <a:stretch>
            <a:fillRect/>
          </a:stretch>
        </p:blipFill>
        <p:spPr>
          <a:xfrm>
            <a:off x="381000" y="1447800"/>
            <a:ext cx="8382000" cy="4978400"/>
          </a:xfrm>
          <a:prstGeom prst="rect">
            <a:avLst/>
          </a:prstGeom>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OECD, World Bank </a:t>
            </a:r>
          </a:p>
        </p:txBody>
      </p:sp>
    </p:spTree>
    <p:extLst>
      <p:ext uri="{BB962C8B-B14F-4D97-AF65-F5344CB8AC3E}">
        <p14:creationId xmlns:p14="http://schemas.microsoft.com/office/powerpoint/2010/main" val="146361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38113"/>
            <a:ext cx="8839200" cy="1143000"/>
          </a:xfrm>
        </p:spPr>
        <p:txBody>
          <a:bodyPr/>
          <a:lstStyle/>
          <a:p>
            <a:r>
              <a:rPr lang="en-US" dirty="0"/>
              <a:t>Real GDP Growth by Scenario</a:t>
            </a:r>
            <a:br>
              <a:rPr lang="en-US" dirty="0"/>
            </a:br>
            <a:r>
              <a:rPr lang="en-US" dirty="0"/>
              <a:t>(indexed to 2010=100)</a:t>
            </a:r>
          </a:p>
        </p:txBody>
      </p:sp>
      <p:pic>
        <p:nvPicPr>
          <p:cNvPr id="5" name="Picture 4"/>
          <p:cNvPicPr>
            <a:picLocks noChangeAspect="1"/>
          </p:cNvPicPr>
          <p:nvPr/>
        </p:nvPicPr>
        <p:blipFill>
          <a:blip r:embed="rId2"/>
          <a:stretch>
            <a:fillRect/>
          </a:stretch>
        </p:blipFill>
        <p:spPr>
          <a:xfrm>
            <a:off x="304800" y="1524000"/>
            <a:ext cx="8483600" cy="4927600"/>
          </a:xfrm>
          <a:prstGeom prst="rect">
            <a:avLst/>
          </a:prstGeom>
        </p:spPr>
      </p:pic>
      <p:sp>
        <p:nvSpPr>
          <p:cNvPr id="7"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1648754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38113"/>
            <a:ext cx="8763000" cy="1143000"/>
          </a:xfrm>
        </p:spPr>
        <p:txBody>
          <a:bodyPr/>
          <a:lstStyle/>
          <a:p>
            <a:r>
              <a:rPr lang="en-US" sz="3200" dirty="0"/>
              <a:t>Real GDP Impacts of Policy Packages (Simplified by Scenario Group)</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231202" y="1447800"/>
            <a:ext cx="8760398" cy="4778375"/>
          </a:xfrm>
          <a:prstGeom prst="rect">
            <a:avLst/>
          </a:prstGeom>
        </p:spPr>
      </p:pic>
    </p:spTree>
    <p:extLst>
      <p:ext uri="{BB962C8B-B14F-4D97-AF65-F5344CB8AC3E}">
        <p14:creationId xmlns:p14="http://schemas.microsoft.com/office/powerpoint/2010/main" val="1034774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144587"/>
          </a:xfrm>
        </p:spPr>
        <p:txBody>
          <a:bodyPr/>
          <a:lstStyle/>
          <a:p>
            <a:r>
              <a:rPr lang="en-US" sz="3200" dirty="0"/>
              <a:t>Overall and Incremental GDP Growth </a:t>
            </a:r>
            <a:br>
              <a:rPr lang="en-US" sz="3200" dirty="0"/>
            </a:br>
            <a:r>
              <a:rPr lang="en-US" sz="3200" dirty="0"/>
              <a:t>by Scenario</a:t>
            </a:r>
            <a:br>
              <a:rPr lang="en-US" sz="3200" dirty="0"/>
            </a:br>
            <a:r>
              <a:rPr lang="en-US" sz="1800" dirty="0"/>
              <a:t>(percent difference from Baseline in 2030)</a:t>
            </a:r>
            <a:r>
              <a:rPr lang="en-US" sz="2400" dirty="0"/>
              <a:t> </a:t>
            </a:r>
            <a:endParaRPr lang="en-US" sz="3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82000" cy="4572000"/>
          </a:xfrm>
          <a:prstGeom prst="rect">
            <a:avLst/>
          </a:prstGeom>
          <a:noFill/>
          <a:ln>
            <a:noFill/>
          </a:ln>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392514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Sectoral Growth Dynamics Under Two Scenarios </a:t>
            </a:r>
          </a:p>
        </p:txBody>
      </p:sp>
      <p:pic>
        <p:nvPicPr>
          <p:cNvPr id="5" name="Picture 4"/>
          <p:cNvPicPr>
            <a:picLocks noChangeAspect="1"/>
          </p:cNvPicPr>
          <p:nvPr/>
        </p:nvPicPr>
        <p:blipFill>
          <a:blip r:embed="rId2"/>
          <a:stretch>
            <a:fillRect/>
          </a:stretch>
        </p:blipFill>
        <p:spPr>
          <a:xfrm>
            <a:off x="1676400" y="1447800"/>
            <a:ext cx="6223000" cy="5018548"/>
          </a:xfrm>
          <a:prstGeom prst="rect">
            <a:avLst/>
          </a:prstGeom>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2061240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438" y="187617"/>
            <a:ext cx="9015564" cy="1143000"/>
          </a:xfrm>
        </p:spPr>
        <p:txBody>
          <a:bodyPr/>
          <a:lstStyle/>
          <a:p>
            <a:r>
              <a:rPr lang="en-US" dirty="0"/>
              <a:t>Climate Risk for Thailand Agriculture</a:t>
            </a:r>
            <a:br>
              <a:rPr lang="en-US" dirty="0"/>
            </a:br>
            <a:r>
              <a:rPr lang="en-US" sz="3600" dirty="0"/>
              <a:t>Recent Climate History: 1980-2010</a:t>
            </a:r>
          </a:p>
        </p:txBody>
      </p:sp>
      <p:sp>
        <p:nvSpPr>
          <p:cNvPr id="11" name="TextBox 10"/>
          <p:cNvSpPr txBox="1"/>
          <p:nvPr/>
        </p:nvSpPr>
        <p:spPr>
          <a:xfrm>
            <a:off x="472514" y="1301081"/>
            <a:ext cx="8387236" cy="338554"/>
          </a:xfrm>
          <a:prstGeom prst="rect">
            <a:avLst/>
          </a:prstGeom>
          <a:noFill/>
        </p:spPr>
        <p:txBody>
          <a:bodyPr wrap="square" rtlCol="0">
            <a:spAutoFit/>
          </a:bodyPr>
          <a:lstStyle/>
          <a:p>
            <a:pPr algn="ctr"/>
            <a:r>
              <a:rPr lang="en-US" sz="1600" dirty="0">
                <a:solidFill>
                  <a:schemeClr val="accent2"/>
                </a:solidFill>
                <a:latin typeface="+mn-lt"/>
              </a:rPr>
              <a:t>Growing season temperature patterns are shifting, rainfall is increasing.</a:t>
            </a:r>
          </a:p>
        </p:txBody>
      </p:sp>
      <p:pic>
        <p:nvPicPr>
          <p:cNvPr id="2" name="Picture 1"/>
          <p:cNvPicPr>
            <a:picLocks noChangeAspect="1"/>
          </p:cNvPicPr>
          <p:nvPr/>
        </p:nvPicPr>
        <p:blipFill>
          <a:blip r:embed="rId2"/>
          <a:stretch>
            <a:fillRect/>
          </a:stretch>
        </p:blipFill>
        <p:spPr>
          <a:xfrm>
            <a:off x="711200" y="1384300"/>
            <a:ext cx="7708900" cy="4076700"/>
          </a:xfrm>
          <a:prstGeom prst="rect">
            <a:avLst/>
          </a:prstGeom>
        </p:spPr>
      </p:pic>
      <p:pic>
        <p:nvPicPr>
          <p:cNvPr id="3" name="Picture 2"/>
          <p:cNvPicPr>
            <a:picLocks noChangeAspect="1"/>
          </p:cNvPicPr>
          <p:nvPr/>
        </p:nvPicPr>
        <p:blipFill>
          <a:blip r:embed="rId3"/>
          <a:stretch>
            <a:fillRect/>
          </a:stretch>
        </p:blipFill>
        <p:spPr>
          <a:xfrm>
            <a:off x="770467" y="5291680"/>
            <a:ext cx="7874000" cy="1473200"/>
          </a:xfrm>
          <a:prstGeom prst="rect">
            <a:avLst/>
          </a:prstGeom>
        </p:spPr>
      </p:pic>
    </p:spTree>
    <p:extLst>
      <p:ext uri="{BB962C8B-B14F-4D97-AF65-F5344CB8AC3E}">
        <p14:creationId xmlns:p14="http://schemas.microsoft.com/office/powerpoint/2010/main" val="67327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Vulnerability: Water</a:t>
            </a:r>
          </a:p>
        </p:txBody>
      </p:sp>
      <p:pic>
        <p:nvPicPr>
          <p:cNvPr id="4" name="Picture 3"/>
          <p:cNvPicPr>
            <a:picLocks noChangeAspect="1"/>
          </p:cNvPicPr>
          <p:nvPr/>
        </p:nvPicPr>
        <p:blipFill>
          <a:blip r:embed="rId2"/>
          <a:stretch>
            <a:fillRect/>
          </a:stretch>
        </p:blipFill>
        <p:spPr>
          <a:xfrm>
            <a:off x="1066800" y="1371600"/>
            <a:ext cx="6477000" cy="5464969"/>
          </a:xfrm>
          <a:prstGeom prst="rect">
            <a:avLst/>
          </a:prstGeom>
        </p:spPr>
      </p:pic>
    </p:spTree>
    <p:extLst>
      <p:ext uri="{BB962C8B-B14F-4D97-AF65-F5344CB8AC3E}">
        <p14:creationId xmlns:p14="http://schemas.microsoft.com/office/powerpoint/2010/main" val="1990910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Indicative Scenarios</a:t>
            </a:r>
          </a:p>
        </p:txBody>
      </p:sp>
      <p:sp>
        <p:nvSpPr>
          <p:cNvPr id="7" name="Date Placeholder 3"/>
          <p:cNvSpPr>
            <a:spLocks noGrp="1"/>
          </p:cNvSpPr>
          <p:nvPr>
            <p:ph type="dt" sz="half" idx="4294967295"/>
          </p:nvPr>
        </p:nvSpPr>
        <p:spPr>
          <a:xfrm>
            <a:off x="0" y="6324600"/>
            <a:ext cx="2133600" cy="457200"/>
          </a:xfrm>
          <a:prstGeom prst="rect">
            <a:avLst/>
          </a:prstGeom>
        </p:spPr>
        <p:txBody>
          <a:bodyPr/>
          <a:lstStyle/>
          <a:p>
            <a:pPr>
              <a:defRPr/>
            </a:pPr>
            <a:endParaRPr lang="en-US" dirty="0"/>
          </a:p>
        </p:txBody>
      </p:sp>
      <p:sp>
        <p:nvSpPr>
          <p:cNvPr id="8" name="TextBox 7"/>
          <p:cNvSpPr txBox="1"/>
          <p:nvPr/>
        </p:nvSpPr>
        <p:spPr>
          <a:xfrm>
            <a:off x="762000" y="6397823"/>
            <a:ext cx="7543800" cy="307777"/>
          </a:xfrm>
          <a:prstGeom prst="rect">
            <a:avLst/>
          </a:prstGeom>
          <a:noFill/>
        </p:spPr>
        <p:txBody>
          <a:bodyPr wrap="square" rtlCol="0">
            <a:spAutoFit/>
          </a:bodyPr>
          <a:lstStyle/>
          <a:p>
            <a:pPr algn="ctr"/>
            <a:r>
              <a:rPr lang="en-US" sz="1400" b="1" dirty="0">
                <a:solidFill>
                  <a:schemeClr val="accent1"/>
                </a:solidFill>
                <a:latin typeface="+mn-lt"/>
              </a:rPr>
              <a:t>NB: Scenarios are cumulative.</a:t>
            </a:r>
          </a:p>
        </p:txBody>
      </p:sp>
      <p:pic>
        <p:nvPicPr>
          <p:cNvPr id="4" name="Picture 3"/>
          <p:cNvPicPr>
            <a:picLocks noChangeAspect="1"/>
          </p:cNvPicPr>
          <p:nvPr/>
        </p:nvPicPr>
        <p:blipFill>
          <a:blip r:embed="rId3"/>
          <a:stretch>
            <a:fillRect/>
          </a:stretch>
        </p:blipFill>
        <p:spPr>
          <a:xfrm>
            <a:off x="520700" y="1498600"/>
            <a:ext cx="8102600" cy="4902200"/>
          </a:xfrm>
          <a:prstGeom prst="rect">
            <a:avLst/>
          </a:prstGeom>
        </p:spPr>
      </p:pic>
    </p:spTree>
    <p:extLst>
      <p:ext uri="{BB962C8B-B14F-4D97-AF65-F5344CB8AC3E}">
        <p14:creationId xmlns:p14="http://schemas.microsoft.com/office/powerpoint/2010/main" val="1296557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Impacts</a:t>
            </a:r>
          </a:p>
        </p:txBody>
      </p:sp>
      <p:sp>
        <p:nvSpPr>
          <p:cNvPr id="5" name="Rectangle 3"/>
          <p:cNvSpPr>
            <a:spLocks noGrp="1" noChangeArrowheads="1"/>
          </p:cNvSpPr>
          <p:nvPr>
            <p:ph idx="1"/>
          </p:nvPr>
        </p:nvSpPr>
        <p:spPr>
          <a:xfrm>
            <a:off x="304800" y="4538634"/>
            <a:ext cx="8839200" cy="1938366"/>
          </a:xfrm>
        </p:spPr>
        <p:txBody>
          <a:bodyPr>
            <a:normAutofit fontScale="85000" lnSpcReduction="20000"/>
          </a:bodyPr>
          <a:lstStyle/>
          <a:p>
            <a:pPr marL="742950" indent="-742950">
              <a:lnSpc>
                <a:spcPct val="90000"/>
              </a:lnSpc>
              <a:buFont typeface="+mj-lt"/>
              <a:buAutoNum type="arabicPeriod"/>
            </a:pPr>
            <a:r>
              <a:rPr lang="en-US" dirty="0"/>
              <a:t>Losses not catastrophic, but large enough to justify significant adaptation investments.</a:t>
            </a:r>
          </a:p>
          <a:p>
            <a:pPr marL="742950" indent="-742950">
              <a:lnSpc>
                <a:spcPct val="90000"/>
              </a:lnSpc>
              <a:buFont typeface="+mj-lt"/>
              <a:buAutoNum type="arabicPeriod"/>
            </a:pPr>
            <a:r>
              <a:rPr lang="en-US" dirty="0"/>
              <a:t>Generally consistent with Stern, et al., but results are smaller because many climate impacts are omitted.</a:t>
            </a:r>
          </a:p>
          <a:p>
            <a:pPr marL="742950" indent="-742950">
              <a:lnSpc>
                <a:spcPct val="90000"/>
              </a:lnSpc>
              <a:buFont typeface="+mj-lt"/>
              <a:buAutoNum type="arabicPeriod"/>
            </a:pPr>
            <a:r>
              <a:rPr lang="en-US" dirty="0"/>
              <a:t>Rice impact probably underestimated because of subsistence.</a:t>
            </a:r>
          </a:p>
          <a:p>
            <a:pPr marL="742950" indent="-742950">
              <a:lnSpc>
                <a:spcPct val="90000"/>
              </a:lnSpc>
              <a:buFont typeface="+mj-lt"/>
              <a:buAutoNum type="arabicPeriod"/>
            </a:pPr>
            <a:r>
              <a:rPr lang="en-US" dirty="0"/>
              <a:t>Most serious losses from non-commodity foods and infrastructure. </a:t>
            </a:r>
          </a:p>
        </p:txBody>
      </p:sp>
      <p:sp>
        <p:nvSpPr>
          <p:cNvPr id="6" name="TextBox 5"/>
          <p:cNvSpPr txBox="1"/>
          <p:nvPr/>
        </p:nvSpPr>
        <p:spPr>
          <a:xfrm>
            <a:off x="498432" y="1371900"/>
            <a:ext cx="7543800" cy="307777"/>
          </a:xfrm>
          <a:prstGeom prst="rect">
            <a:avLst/>
          </a:prstGeom>
          <a:noFill/>
        </p:spPr>
        <p:txBody>
          <a:bodyPr wrap="square" rtlCol="0">
            <a:spAutoFit/>
          </a:bodyPr>
          <a:lstStyle/>
          <a:p>
            <a:pPr algn="ctr"/>
            <a:r>
              <a:rPr lang="en-US" sz="1400" b="1" dirty="0">
                <a:solidFill>
                  <a:schemeClr val="accent2"/>
                </a:solidFill>
                <a:latin typeface="+mn-lt"/>
              </a:rPr>
              <a:t>Percent changes from Baseline in 2050</a:t>
            </a:r>
          </a:p>
        </p:txBody>
      </p:sp>
      <p:pic>
        <p:nvPicPr>
          <p:cNvPr id="3" name="Picture 2"/>
          <p:cNvPicPr>
            <a:picLocks noChangeAspect="1"/>
          </p:cNvPicPr>
          <p:nvPr/>
        </p:nvPicPr>
        <p:blipFill>
          <a:blip r:embed="rId2"/>
          <a:stretch>
            <a:fillRect/>
          </a:stretch>
        </p:blipFill>
        <p:spPr>
          <a:xfrm>
            <a:off x="368300" y="1701800"/>
            <a:ext cx="8394700" cy="2946400"/>
          </a:xfrm>
          <a:prstGeom prst="rect">
            <a:avLst/>
          </a:prstGeom>
        </p:spPr>
      </p:pic>
    </p:spTree>
    <p:extLst>
      <p:ext uri="{BB962C8B-B14F-4D97-AF65-F5344CB8AC3E}">
        <p14:creationId xmlns:p14="http://schemas.microsoft.com/office/powerpoint/2010/main" val="1025700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 Impacts</a:t>
            </a:r>
          </a:p>
        </p:txBody>
      </p:sp>
      <p:sp>
        <p:nvSpPr>
          <p:cNvPr id="5" name="Rectangle 3"/>
          <p:cNvSpPr>
            <a:spLocks noGrp="1" noChangeArrowheads="1"/>
          </p:cNvSpPr>
          <p:nvPr>
            <p:ph idx="1"/>
          </p:nvPr>
        </p:nvSpPr>
        <p:spPr>
          <a:xfrm>
            <a:off x="304800" y="5531398"/>
            <a:ext cx="8839200" cy="1174202"/>
          </a:xfrm>
        </p:spPr>
        <p:txBody>
          <a:bodyPr>
            <a:noAutofit/>
          </a:bodyPr>
          <a:lstStyle/>
          <a:p>
            <a:pPr marL="742950" indent="-742950">
              <a:lnSpc>
                <a:spcPct val="90000"/>
              </a:lnSpc>
              <a:buFont typeface="+mj-lt"/>
              <a:buAutoNum type="arabicPeriod"/>
            </a:pPr>
            <a:r>
              <a:rPr lang="en-US" sz="2400" dirty="0"/>
              <a:t>Averages mask significant differences in adjustment costs.</a:t>
            </a:r>
          </a:p>
          <a:p>
            <a:pPr marL="742950" indent="-742950">
              <a:lnSpc>
                <a:spcPct val="90000"/>
              </a:lnSpc>
              <a:buFont typeface="+mj-lt"/>
              <a:buAutoNum type="arabicPeriod"/>
            </a:pPr>
            <a:r>
              <a:rPr lang="en-US" sz="2400" dirty="0"/>
              <a:t>The poor bear the highest burden.</a:t>
            </a:r>
          </a:p>
        </p:txBody>
      </p:sp>
      <p:sp>
        <p:nvSpPr>
          <p:cNvPr id="6" name="TextBox 5"/>
          <p:cNvSpPr txBox="1"/>
          <p:nvPr/>
        </p:nvSpPr>
        <p:spPr>
          <a:xfrm>
            <a:off x="498432" y="1429836"/>
            <a:ext cx="7543800" cy="307777"/>
          </a:xfrm>
          <a:prstGeom prst="rect">
            <a:avLst/>
          </a:prstGeom>
          <a:noFill/>
        </p:spPr>
        <p:txBody>
          <a:bodyPr wrap="square" rtlCol="0">
            <a:spAutoFit/>
          </a:bodyPr>
          <a:lstStyle/>
          <a:p>
            <a:pPr algn="ctr"/>
            <a:r>
              <a:rPr lang="en-US" sz="1400" b="1" dirty="0">
                <a:solidFill>
                  <a:schemeClr val="accent2"/>
                </a:solidFill>
                <a:latin typeface="+mn-lt"/>
              </a:rPr>
              <a:t>Percent changes from Baseline in 2050.</a:t>
            </a:r>
          </a:p>
        </p:txBody>
      </p:sp>
      <p:pic>
        <p:nvPicPr>
          <p:cNvPr id="4" name="Picture 3"/>
          <p:cNvPicPr>
            <a:picLocks noChangeAspect="1"/>
          </p:cNvPicPr>
          <p:nvPr/>
        </p:nvPicPr>
        <p:blipFill>
          <a:blip r:embed="rId2"/>
          <a:stretch>
            <a:fillRect/>
          </a:stretch>
        </p:blipFill>
        <p:spPr>
          <a:xfrm>
            <a:off x="498432" y="1816768"/>
            <a:ext cx="9144000" cy="3898232"/>
          </a:xfrm>
          <a:prstGeom prst="rect">
            <a:avLst/>
          </a:prstGeom>
        </p:spPr>
      </p:pic>
    </p:spTree>
    <p:extLst>
      <p:ext uri="{BB962C8B-B14F-4D97-AF65-F5344CB8AC3E}">
        <p14:creationId xmlns:p14="http://schemas.microsoft.com/office/powerpoint/2010/main" val="109893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60975" y="1452562"/>
            <a:ext cx="2884488" cy="5041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85411" name="Rectangle 3"/>
          <p:cNvSpPr>
            <a:spLocks noGrp="1" noChangeArrowheads="1"/>
          </p:cNvSpPr>
          <p:nvPr>
            <p:ph type="title"/>
          </p:nvPr>
        </p:nvSpPr>
        <p:spPr>
          <a:xfrm>
            <a:off x="1143000" y="436562"/>
            <a:ext cx="7848600" cy="838200"/>
          </a:xfrm>
        </p:spPr>
        <p:txBody>
          <a:bodyPr/>
          <a:lstStyle/>
          <a:p>
            <a:r>
              <a:rPr lang="en-US" altLang="en-US" dirty="0"/>
              <a:t>Poverty Incidence </a:t>
            </a:r>
            <a:r>
              <a:rPr lang="en-US" altLang="en-US"/>
              <a:t>vs Poverty Density</a:t>
            </a:r>
            <a:endParaRPr lang="en-US" altLang="en-US" dirty="0"/>
          </a:p>
        </p:txBody>
      </p:sp>
      <p:pic>
        <p:nvPicPr>
          <p:cNvPr id="785412" name="Picture 4"/>
          <p:cNvPicPr>
            <a:picLocks noGrp="1" noChangeAspect="1" noChangeArrowheads="1"/>
          </p:cNvPicPr>
          <p:nvPr>
            <p:ph type="body" sz="half" idx="1"/>
          </p:nvPr>
        </p:nvPicPr>
        <p:blipFill>
          <a:blip r:embed="rId4">
            <a:extLst>
              <a:ext uri="{28A0092B-C50C-407E-A947-70E740481C1C}">
                <a14:useLocalDpi xmlns:a14="http://schemas.microsoft.com/office/drawing/2010/main" val="0"/>
              </a:ext>
            </a:extLst>
          </a:blip>
          <a:srcRect/>
          <a:stretch>
            <a:fillRect/>
          </a:stretch>
        </p:blipFill>
        <p:spPr>
          <a:xfrm>
            <a:off x="1565275" y="1465262"/>
            <a:ext cx="2820988" cy="4968875"/>
          </a:xfrm>
          <a:noFill/>
        </p:spPr>
      </p:pic>
      <p:sp>
        <p:nvSpPr>
          <p:cNvPr id="785413" name="Text Box 5"/>
          <p:cNvSpPr txBox="1">
            <a:spLocks noChangeArrowheads="1"/>
          </p:cNvSpPr>
          <p:nvPr/>
        </p:nvSpPr>
        <p:spPr bwMode="auto">
          <a:xfrm rot="16200000">
            <a:off x="-540544" y="3552031"/>
            <a:ext cx="367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b="1">
                <a:solidFill>
                  <a:srgbClr val="FF9900"/>
                </a:solidFill>
                <a:latin typeface="Humanst531 BT" charset="0"/>
              </a:rPr>
              <a:t>Poverty Incidence</a:t>
            </a:r>
          </a:p>
        </p:txBody>
      </p:sp>
      <p:sp>
        <p:nvSpPr>
          <p:cNvPr id="785414" name="Text Box 6"/>
          <p:cNvSpPr txBox="1">
            <a:spLocks noChangeArrowheads="1"/>
          </p:cNvSpPr>
          <p:nvPr/>
        </p:nvSpPr>
        <p:spPr bwMode="auto">
          <a:xfrm rot="16200000">
            <a:off x="3356768" y="3645694"/>
            <a:ext cx="3313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b="1">
                <a:solidFill>
                  <a:srgbClr val="FF9900"/>
                </a:solidFill>
                <a:latin typeface="Humanst531 BT" charset="0"/>
              </a:rPr>
              <a:t>Poverty Density</a:t>
            </a:r>
          </a:p>
        </p:txBody>
      </p:sp>
    </p:spTree>
    <p:extLst>
      <p:ext uri="{BB962C8B-B14F-4D97-AF65-F5344CB8AC3E}">
        <p14:creationId xmlns:p14="http://schemas.microsoft.com/office/powerpoint/2010/main" val="292511165"/>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434" y="1600201"/>
            <a:ext cx="8987366" cy="4478710"/>
          </a:xfrm>
          <a:prstGeom prst="rect">
            <a:avLst/>
          </a:prstGeom>
        </p:spPr>
      </p:pic>
      <p:sp>
        <p:nvSpPr>
          <p:cNvPr id="2" name="Title 1"/>
          <p:cNvSpPr>
            <a:spLocks noGrp="1"/>
          </p:cNvSpPr>
          <p:nvPr>
            <p:ph type="title"/>
          </p:nvPr>
        </p:nvSpPr>
        <p:spPr>
          <a:xfrm>
            <a:off x="1295401" y="-76200"/>
            <a:ext cx="7543800" cy="1503296"/>
          </a:xfrm>
        </p:spPr>
        <p:txBody>
          <a:bodyPr/>
          <a:lstStyle/>
          <a:p>
            <a:r>
              <a:rPr lang="en-US" sz="3200"/>
              <a:t>Rice Yields: Climate Model Comparisons</a:t>
            </a:r>
            <a:endParaRPr lang="en-US" sz="3200" dirty="0"/>
          </a:p>
        </p:txBody>
      </p:sp>
      <p:sp>
        <p:nvSpPr>
          <p:cNvPr id="3" name="Left Brace 2"/>
          <p:cNvSpPr/>
          <p:nvPr/>
        </p:nvSpPr>
        <p:spPr bwMode="auto">
          <a:xfrm rot="16200000">
            <a:off x="2589998" y="1677202"/>
            <a:ext cx="295438" cy="2579834"/>
          </a:xfrm>
          <a:prstGeom prst="leftBrac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4592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205" y="114149"/>
            <a:ext cx="3285873" cy="1143000"/>
          </a:xfrm>
        </p:spPr>
        <p:txBody>
          <a:bodyPr/>
          <a:lstStyle/>
          <a:p>
            <a:r>
              <a:rPr lang="fr-FR" sz="2000" dirty="0" err="1"/>
              <a:t>Rice</a:t>
            </a:r>
            <a:r>
              <a:rPr lang="fr-FR" sz="2000" dirty="0"/>
              <a:t> </a:t>
            </a:r>
            <a:r>
              <a:rPr lang="fr-FR" sz="2000" dirty="0" err="1"/>
              <a:t>Growing</a:t>
            </a:r>
            <a:r>
              <a:rPr lang="fr-FR" sz="2000" dirty="0"/>
              <a:t> Area Over the </a:t>
            </a:r>
            <a:r>
              <a:rPr lang="en-US" sz="2000" dirty="0"/>
              <a:t>Negative</a:t>
            </a:r>
            <a:r>
              <a:rPr lang="fr-FR" sz="2000" dirty="0"/>
              <a:t> </a:t>
            </a:r>
            <a:r>
              <a:rPr lang="fr-FR" sz="2000" dirty="0" err="1"/>
              <a:t>Threshold</a:t>
            </a:r>
            <a:r>
              <a:rPr lang="fr-FR" sz="2000" dirty="0"/>
              <a:t> for Maximum </a:t>
            </a:r>
            <a:r>
              <a:rPr lang="fr-FR" sz="2000" dirty="0" err="1"/>
              <a:t>Temperature</a:t>
            </a:r>
            <a:r>
              <a:rPr lang="en-US" sz="2000" dirty="0"/>
              <a:t> </a:t>
            </a:r>
          </a:p>
        </p:txBody>
      </p:sp>
      <p:pic>
        <p:nvPicPr>
          <p:cNvPr id="5" name="Picture 4"/>
          <p:cNvPicPr>
            <a:picLocks noChangeAspect="1"/>
          </p:cNvPicPr>
          <p:nvPr/>
        </p:nvPicPr>
        <p:blipFill>
          <a:blip r:embed="rId2"/>
          <a:stretch>
            <a:fillRect/>
          </a:stretch>
        </p:blipFill>
        <p:spPr>
          <a:xfrm rot="10800000" flipV="1">
            <a:off x="822585" y="6259963"/>
            <a:ext cx="4064200" cy="302598"/>
          </a:xfrm>
          <a:prstGeom prst="rect">
            <a:avLst/>
          </a:prstGeom>
        </p:spPr>
      </p:pic>
      <p:pic>
        <p:nvPicPr>
          <p:cNvPr id="3" name="Picture 2"/>
          <p:cNvPicPr>
            <a:picLocks noChangeAspect="1"/>
          </p:cNvPicPr>
          <p:nvPr/>
        </p:nvPicPr>
        <p:blipFill>
          <a:blip r:embed="rId3"/>
          <a:stretch>
            <a:fillRect/>
          </a:stretch>
        </p:blipFill>
        <p:spPr>
          <a:xfrm>
            <a:off x="0" y="0"/>
            <a:ext cx="5830523" cy="6858000"/>
          </a:xfrm>
          <a:prstGeom prst="rect">
            <a:avLst/>
          </a:prstGeom>
        </p:spPr>
      </p:pic>
      <p:pic>
        <p:nvPicPr>
          <p:cNvPr id="6" name="Picture 5"/>
          <p:cNvPicPr>
            <a:picLocks noChangeAspect="1"/>
          </p:cNvPicPr>
          <p:nvPr/>
        </p:nvPicPr>
        <p:blipFill>
          <a:blip r:embed="rId4"/>
          <a:stretch>
            <a:fillRect/>
          </a:stretch>
        </p:blipFill>
        <p:spPr>
          <a:xfrm>
            <a:off x="6002615" y="1281113"/>
            <a:ext cx="2790959" cy="5370710"/>
          </a:xfrm>
          <a:prstGeom prst="rect">
            <a:avLst/>
          </a:prstGeom>
        </p:spPr>
      </p:pic>
    </p:spTree>
    <p:extLst>
      <p:ext uri="{BB962C8B-B14F-4D97-AF65-F5344CB8AC3E}">
        <p14:creationId xmlns:p14="http://schemas.microsoft.com/office/powerpoint/2010/main" val="1179210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136" y="138113"/>
            <a:ext cx="3340865" cy="1143000"/>
          </a:xfrm>
        </p:spPr>
        <p:txBody>
          <a:bodyPr/>
          <a:lstStyle/>
          <a:p>
            <a:r>
              <a:rPr lang="en-US" sz="3200" dirty="0"/>
              <a:t>Yield Changes: A1B Scenario</a:t>
            </a:r>
          </a:p>
        </p:txBody>
      </p:sp>
      <p:pic>
        <p:nvPicPr>
          <p:cNvPr id="5" name="Picture 4"/>
          <p:cNvPicPr/>
          <p:nvPr/>
        </p:nvPicPr>
        <p:blipFill rotWithShape="1">
          <a:blip r:embed="rId2">
            <a:extLst>
              <a:ext uri="{28A0092B-C50C-407E-A947-70E740481C1C}">
                <a14:useLocalDpi xmlns:a14="http://schemas.microsoft.com/office/drawing/2010/main" val="0"/>
              </a:ext>
            </a:extLst>
          </a:blip>
          <a:srcRect t="50000" b="10000"/>
          <a:stretch/>
        </p:blipFill>
        <p:spPr bwMode="auto">
          <a:xfrm>
            <a:off x="0" y="6108285"/>
            <a:ext cx="5743828" cy="365760"/>
          </a:xfrm>
          <a:prstGeom prst="rect">
            <a:avLst/>
          </a:prstGeom>
          <a:ln>
            <a:noFill/>
          </a:ln>
          <a:extLst>
            <a:ext uri="{53640926-AAD7-44d8-BBD7-CCE9431645EC}">
              <a14:shadowObscured xmlns="" xmlns:a14="http://schemas.microsoft.com/office/drawing/2010/main"/>
            </a:ext>
          </a:extLst>
        </p:spPr>
      </p:pic>
      <p:pic>
        <p:nvPicPr>
          <p:cNvPr id="6" name="Picture 5"/>
          <p:cNvPicPr>
            <a:picLocks noChangeAspect="1"/>
          </p:cNvPicPr>
          <p:nvPr/>
        </p:nvPicPr>
        <p:blipFill>
          <a:blip r:embed="rId3"/>
          <a:stretch>
            <a:fillRect/>
          </a:stretch>
        </p:blipFill>
        <p:spPr>
          <a:xfrm>
            <a:off x="6092572" y="1481439"/>
            <a:ext cx="2773086" cy="5300766"/>
          </a:xfrm>
          <a:prstGeom prst="rect">
            <a:avLst/>
          </a:prstGeom>
        </p:spPr>
      </p:pic>
      <p:pic>
        <p:nvPicPr>
          <p:cNvPr id="8" name="Picture 7"/>
          <p:cNvPicPr>
            <a:picLocks noChangeAspect="1"/>
          </p:cNvPicPr>
          <p:nvPr/>
        </p:nvPicPr>
        <p:blipFill>
          <a:blip r:embed="rId4"/>
          <a:stretch>
            <a:fillRect/>
          </a:stretch>
        </p:blipFill>
        <p:spPr>
          <a:xfrm>
            <a:off x="-1" y="-1"/>
            <a:ext cx="5509979" cy="6108285"/>
          </a:xfrm>
          <a:prstGeom prst="rect">
            <a:avLst/>
          </a:prstGeom>
        </p:spPr>
      </p:pic>
    </p:spTree>
    <p:extLst>
      <p:ext uri="{BB962C8B-B14F-4D97-AF65-F5344CB8AC3E}">
        <p14:creationId xmlns:p14="http://schemas.microsoft.com/office/powerpoint/2010/main" val="2006703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28601" y="138113"/>
            <a:ext cx="8915400" cy="1143000"/>
          </a:xfrm>
        </p:spPr>
        <p:txBody>
          <a:bodyPr/>
          <a:lstStyle/>
          <a:p>
            <a:r>
              <a:rPr lang="en-US" altLang="en-US" sz="4000" dirty="0"/>
              <a:t>Asian Regionalism and Globalization: China</a:t>
            </a:r>
          </a:p>
        </p:txBody>
      </p:sp>
      <p:sp>
        <p:nvSpPr>
          <p:cNvPr id="40963" name="Rectangle 3"/>
          <p:cNvSpPr>
            <a:spLocks noGrp="1" noChangeArrowheads="1"/>
          </p:cNvSpPr>
          <p:nvPr>
            <p:ph idx="1"/>
          </p:nvPr>
        </p:nvSpPr>
        <p:spPr>
          <a:xfrm>
            <a:off x="544513" y="1524000"/>
            <a:ext cx="8012112" cy="5076825"/>
          </a:xfrm>
        </p:spPr>
        <p:txBody>
          <a:bodyPr/>
          <a:lstStyle/>
          <a:p>
            <a:pPr>
              <a:lnSpc>
                <a:spcPct val="90000"/>
              </a:lnSpc>
            </a:pPr>
            <a:r>
              <a:rPr lang="en-US" altLang="en-US" sz="3200" dirty="0"/>
              <a:t>Head-to-head export global competition with China will continue to be difficult.</a:t>
            </a:r>
          </a:p>
          <a:p>
            <a:pPr>
              <a:lnSpc>
                <a:spcPct val="90000"/>
              </a:lnSpc>
            </a:pPr>
            <a:r>
              <a:rPr lang="en-US" altLang="en-US" sz="3200" dirty="0"/>
              <a:t>More attention should be given to leveraging opportunities presented by East Asia</a:t>
            </a:r>
            <a:r>
              <a:rPr lang="ja-JP" altLang="en-US" sz="3200" dirty="0"/>
              <a:t>’</a:t>
            </a:r>
            <a:r>
              <a:rPr lang="en-US" altLang="ja-JP" sz="3200" dirty="0"/>
              <a:t>s fastest growing internal market.</a:t>
            </a:r>
          </a:p>
          <a:p>
            <a:pPr>
              <a:lnSpc>
                <a:spcPct val="90000"/>
              </a:lnSpc>
            </a:pPr>
            <a:r>
              <a:rPr lang="en-US" altLang="en-US" sz="3200" dirty="0"/>
              <a:t>In these areas, the best strategy for East and Southeast Asia is to pursue globalism through more comprehensive regionalism.</a:t>
            </a:r>
          </a:p>
          <a:p>
            <a:pPr>
              <a:lnSpc>
                <a:spcPct val="90000"/>
              </a:lnSpc>
            </a:pPr>
            <a:endParaRPr lang="en-US" altLang="en-US" sz="3200" dirty="0"/>
          </a:p>
        </p:txBody>
      </p:sp>
    </p:spTree>
    <p:extLst>
      <p:ext uri="{BB962C8B-B14F-4D97-AF65-F5344CB8AC3E}">
        <p14:creationId xmlns:p14="http://schemas.microsoft.com/office/powerpoint/2010/main" val="431182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1066800" y="138113"/>
            <a:ext cx="8077200" cy="1143000"/>
          </a:xfrm>
        </p:spPr>
        <p:txBody>
          <a:bodyPr/>
          <a:lstStyle/>
          <a:p>
            <a:r>
              <a:rPr lang="en-US" altLang="en-US" sz="4400"/>
              <a:t>Asian Trade Triangle 2000</a:t>
            </a:r>
          </a:p>
        </p:txBody>
      </p:sp>
      <p:sp>
        <p:nvSpPr>
          <p:cNvPr id="27650" name="WordArt 3"/>
          <p:cNvSpPr>
            <a:spLocks noChangeArrowheads="1" noChangeShapeType="1" noTextEdit="1"/>
          </p:cNvSpPr>
          <p:nvPr/>
        </p:nvSpPr>
        <p:spPr bwMode="auto">
          <a:xfrm>
            <a:off x="3544888" y="1920875"/>
            <a:ext cx="1276350" cy="5715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China</a:t>
            </a:r>
          </a:p>
        </p:txBody>
      </p:sp>
      <p:sp>
        <p:nvSpPr>
          <p:cNvPr id="27651" name="WordArt 4"/>
          <p:cNvSpPr>
            <a:spLocks noChangeArrowheads="1" noChangeShapeType="1" noTextEdit="1"/>
          </p:cNvSpPr>
          <p:nvPr/>
        </p:nvSpPr>
        <p:spPr bwMode="auto">
          <a:xfrm>
            <a:off x="6869113" y="5159375"/>
            <a:ext cx="159067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World</a:t>
            </a:r>
          </a:p>
        </p:txBody>
      </p:sp>
      <p:sp>
        <p:nvSpPr>
          <p:cNvPr id="27652" name="WordArt 5"/>
          <p:cNvSpPr>
            <a:spLocks noChangeArrowheads="1" noChangeShapeType="1" noTextEdit="1"/>
          </p:cNvSpPr>
          <p:nvPr/>
        </p:nvSpPr>
        <p:spPr bwMode="auto">
          <a:xfrm>
            <a:off x="544513" y="5159375"/>
            <a:ext cx="210502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E&amp;SE Asia</a:t>
            </a:r>
          </a:p>
        </p:txBody>
      </p:sp>
      <p:sp>
        <p:nvSpPr>
          <p:cNvPr id="27653" name="AutoShape 6"/>
          <p:cNvSpPr>
            <a:spLocks noChangeArrowheads="1"/>
          </p:cNvSpPr>
          <p:nvPr/>
        </p:nvSpPr>
        <p:spPr bwMode="auto">
          <a:xfrm rot="2223695">
            <a:off x="2068513" y="2720975"/>
            <a:ext cx="1295400" cy="2460625"/>
          </a:xfrm>
          <a:prstGeom prst="upDownArrow">
            <a:avLst>
              <a:gd name="adj1" fmla="val 50000"/>
              <a:gd name="adj2" fmla="val 37990"/>
            </a:avLst>
          </a:prstGeom>
          <a:solidFill>
            <a:schemeClr val="accent1">
              <a:alpha val="0"/>
            </a:schemeClr>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endParaRPr lang="en-US" altLang="en-US"/>
          </a:p>
        </p:txBody>
      </p:sp>
      <p:sp>
        <p:nvSpPr>
          <p:cNvPr id="27654" name="WordArt 7"/>
          <p:cNvSpPr>
            <a:spLocks noChangeArrowheads="1" noChangeShapeType="1" noTextEdit="1"/>
          </p:cNvSpPr>
          <p:nvPr/>
        </p:nvSpPr>
        <p:spPr bwMode="auto">
          <a:xfrm>
            <a:off x="2601913" y="3635375"/>
            <a:ext cx="2762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charset="0"/>
                <a:ea typeface="Arial Black" charset="0"/>
                <a:cs typeface="Arial Black" charset="0"/>
              </a:rPr>
              <a:t>?</a:t>
            </a:r>
          </a:p>
        </p:txBody>
      </p:sp>
      <p:sp>
        <p:nvSpPr>
          <p:cNvPr id="27655" name="AutoShape 8"/>
          <p:cNvSpPr>
            <a:spLocks noChangeArrowheads="1"/>
          </p:cNvSpPr>
          <p:nvPr/>
        </p:nvSpPr>
        <p:spPr bwMode="auto">
          <a:xfrm rot="3112143">
            <a:off x="4951413" y="3021012"/>
            <a:ext cx="2895600" cy="1323975"/>
          </a:xfrm>
          <a:prstGeom prst="rightArrow">
            <a:avLst>
              <a:gd name="adj1" fmla="val 50000"/>
              <a:gd name="adj2" fmla="val 54676"/>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6" name="AutoShape 9"/>
          <p:cNvSpPr>
            <a:spLocks noChangeArrowheads="1"/>
          </p:cNvSpPr>
          <p:nvPr/>
        </p:nvSpPr>
        <p:spPr bwMode="auto">
          <a:xfrm>
            <a:off x="2906713" y="4930775"/>
            <a:ext cx="3657600" cy="1066800"/>
          </a:xfrm>
          <a:prstGeom prst="rightArrow">
            <a:avLst>
              <a:gd name="adj1" fmla="val 50000"/>
              <a:gd name="adj2" fmla="val 85714"/>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7" name="AutoShape 10"/>
          <p:cNvSpPr>
            <a:spLocks noChangeArrowheads="1"/>
          </p:cNvSpPr>
          <p:nvPr/>
        </p:nvSpPr>
        <p:spPr bwMode="auto">
          <a:xfrm rot="-7739887">
            <a:off x="4035425" y="3740150"/>
            <a:ext cx="2819400" cy="457200"/>
          </a:xfrm>
          <a:prstGeom prst="rightArrow">
            <a:avLst>
              <a:gd name="adj1" fmla="val 50000"/>
              <a:gd name="adj2" fmla="val 154167"/>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8" name="AutoShape 11"/>
          <p:cNvSpPr>
            <a:spLocks noChangeArrowheads="1"/>
          </p:cNvSpPr>
          <p:nvPr/>
        </p:nvSpPr>
        <p:spPr bwMode="auto">
          <a:xfrm rot="10800000">
            <a:off x="2884488" y="5943600"/>
            <a:ext cx="3505200" cy="457200"/>
          </a:xfrm>
          <a:prstGeom prst="rightArrow">
            <a:avLst>
              <a:gd name="adj1" fmla="val 50000"/>
              <a:gd name="adj2" fmla="val 191667"/>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12787383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762000" y="138113"/>
            <a:ext cx="8382000" cy="1143000"/>
          </a:xfrm>
        </p:spPr>
        <p:txBody>
          <a:bodyPr/>
          <a:lstStyle/>
          <a:p>
            <a:r>
              <a:rPr lang="en-US" altLang="en-US" sz="4400"/>
              <a:t>Asian Trade Triangle 2020</a:t>
            </a:r>
          </a:p>
        </p:txBody>
      </p:sp>
      <p:sp>
        <p:nvSpPr>
          <p:cNvPr id="29698" name="WordArt 3"/>
          <p:cNvSpPr>
            <a:spLocks noChangeArrowheads="1" noChangeShapeType="1" noTextEdit="1"/>
          </p:cNvSpPr>
          <p:nvPr/>
        </p:nvSpPr>
        <p:spPr bwMode="auto">
          <a:xfrm>
            <a:off x="3652838" y="1931988"/>
            <a:ext cx="14192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charset="0"/>
                <a:ea typeface="Arial Black" charset="0"/>
                <a:cs typeface="Arial Black" charset="0"/>
              </a:rPr>
              <a:t>China</a:t>
            </a:r>
          </a:p>
        </p:txBody>
      </p:sp>
      <p:sp>
        <p:nvSpPr>
          <p:cNvPr id="29699" name="WordArt 4"/>
          <p:cNvSpPr>
            <a:spLocks noChangeArrowheads="1" noChangeShapeType="1" noTextEdit="1"/>
          </p:cNvSpPr>
          <p:nvPr/>
        </p:nvSpPr>
        <p:spPr bwMode="auto">
          <a:xfrm>
            <a:off x="6900863" y="5170488"/>
            <a:ext cx="159067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World</a:t>
            </a:r>
          </a:p>
        </p:txBody>
      </p:sp>
      <p:sp>
        <p:nvSpPr>
          <p:cNvPr id="29700" name="WordArt 5"/>
          <p:cNvSpPr>
            <a:spLocks noChangeArrowheads="1" noChangeShapeType="1" noTextEdit="1"/>
          </p:cNvSpPr>
          <p:nvPr/>
        </p:nvSpPr>
        <p:spPr bwMode="auto">
          <a:xfrm>
            <a:off x="576263" y="5170488"/>
            <a:ext cx="210502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E&amp;SE Asia</a:t>
            </a:r>
          </a:p>
        </p:txBody>
      </p:sp>
      <p:sp>
        <p:nvSpPr>
          <p:cNvPr id="29701" name="AutoShape 6"/>
          <p:cNvSpPr>
            <a:spLocks noChangeArrowheads="1"/>
          </p:cNvSpPr>
          <p:nvPr/>
        </p:nvSpPr>
        <p:spPr bwMode="auto">
          <a:xfrm rot="3112143">
            <a:off x="5068887" y="2840038"/>
            <a:ext cx="3101975" cy="1524000"/>
          </a:xfrm>
          <a:prstGeom prst="rightArrow">
            <a:avLst>
              <a:gd name="adj1" fmla="val 50000"/>
              <a:gd name="adj2" fmla="val 50885"/>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2" name="AutoShape 7"/>
          <p:cNvSpPr>
            <a:spLocks noChangeArrowheads="1"/>
          </p:cNvSpPr>
          <p:nvPr/>
        </p:nvSpPr>
        <p:spPr bwMode="auto">
          <a:xfrm rot="-3129587">
            <a:off x="641350" y="3019425"/>
            <a:ext cx="3257550" cy="1206500"/>
          </a:xfrm>
          <a:prstGeom prst="rightArrow">
            <a:avLst>
              <a:gd name="adj1" fmla="val 50000"/>
              <a:gd name="adj2" fmla="val 67500"/>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3" name="AutoShape 8"/>
          <p:cNvSpPr>
            <a:spLocks noChangeArrowheads="1"/>
          </p:cNvSpPr>
          <p:nvPr/>
        </p:nvSpPr>
        <p:spPr bwMode="auto">
          <a:xfrm>
            <a:off x="3090863" y="5083175"/>
            <a:ext cx="2743200" cy="687388"/>
          </a:xfrm>
          <a:prstGeom prst="rightArrow">
            <a:avLst>
              <a:gd name="adj1" fmla="val 50000"/>
              <a:gd name="adj2" fmla="val 99769"/>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4" name="AutoShape 9"/>
          <p:cNvSpPr>
            <a:spLocks noChangeArrowheads="1"/>
          </p:cNvSpPr>
          <p:nvPr/>
        </p:nvSpPr>
        <p:spPr bwMode="auto">
          <a:xfrm rot="7643025">
            <a:off x="1756569" y="3837782"/>
            <a:ext cx="2744787" cy="533400"/>
          </a:xfrm>
          <a:prstGeom prst="rightArrow">
            <a:avLst>
              <a:gd name="adj1" fmla="val 50000"/>
              <a:gd name="adj2" fmla="val 128646"/>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5" name="AutoShape 10"/>
          <p:cNvSpPr>
            <a:spLocks noChangeArrowheads="1"/>
          </p:cNvSpPr>
          <p:nvPr/>
        </p:nvSpPr>
        <p:spPr bwMode="auto">
          <a:xfrm rot="10800000">
            <a:off x="3014663" y="5715000"/>
            <a:ext cx="2819400" cy="838200"/>
          </a:xfrm>
          <a:prstGeom prst="rightArrow">
            <a:avLst>
              <a:gd name="adj1" fmla="val 50000"/>
              <a:gd name="adj2" fmla="val 84091"/>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6" name="AutoShape 11"/>
          <p:cNvSpPr>
            <a:spLocks noChangeArrowheads="1"/>
          </p:cNvSpPr>
          <p:nvPr/>
        </p:nvSpPr>
        <p:spPr bwMode="auto">
          <a:xfrm rot="-7739887">
            <a:off x="4157663" y="3722688"/>
            <a:ext cx="2743200" cy="457200"/>
          </a:xfrm>
          <a:prstGeom prst="rightArrow">
            <a:avLst>
              <a:gd name="adj1" fmla="val 50000"/>
              <a:gd name="adj2" fmla="val 1500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11096414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9400" y="1828800"/>
            <a:ext cx="6324598" cy="4114800"/>
          </a:xfrm>
          <a:prstGeom prst="rect">
            <a:avLst/>
          </a:prstGeom>
        </p:spPr>
      </p:pic>
      <p:sp>
        <p:nvSpPr>
          <p:cNvPr id="2" name="Title 1"/>
          <p:cNvSpPr>
            <a:spLocks noGrp="1"/>
          </p:cNvSpPr>
          <p:nvPr>
            <p:ph type="title"/>
          </p:nvPr>
        </p:nvSpPr>
        <p:spPr>
          <a:xfrm>
            <a:off x="152400" y="138113"/>
            <a:ext cx="8991601" cy="1143000"/>
          </a:xfrm>
        </p:spPr>
        <p:txBody>
          <a:bodyPr/>
          <a:lstStyle/>
          <a:p>
            <a:r>
              <a:rPr lang="en-US" sz="2800"/>
              <a:t>Example:</a:t>
            </a:r>
            <a:br>
              <a:rPr lang="en-US" sz="2800"/>
            </a:br>
            <a:r>
              <a:rPr lang="en-US" sz="2800"/>
              <a:t>Recommendations for China’s13</a:t>
            </a:r>
            <a:r>
              <a:rPr lang="en-US" sz="2800" baseline="30000"/>
              <a:t>th</a:t>
            </a:r>
            <a:r>
              <a:rPr lang="en-US" sz="2800"/>
              <a:t> </a:t>
            </a:r>
            <a:r>
              <a:rPr lang="en-US" sz="2800" dirty="0"/>
              <a:t>Five Year Plan</a:t>
            </a:r>
          </a:p>
        </p:txBody>
      </p:sp>
      <p:sp>
        <p:nvSpPr>
          <p:cNvPr id="6" name="Content Placeholder 2"/>
          <p:cNvSpPr txBox="1">
            <a:spLocks/>
          </p:cNvSpPr>
          <p:nvPr/>
        </p:nvSpPr>
        <p:spPr bwMode="auto">
          <a:xfrm>
            <a:off x="152400" y="1371600"/>
            <a:ext cx="3733800" cy="495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Autofit/>
          </a:bodyPr>
          <a:lstStyle>
            <a:lvl1pPr marL="341313" indent="-341313" algn="l" rtl="0" eaLnBrk="1" fontAlgn="base" hangingPunct="1">
              <a:spcBef>
                <a:spcPct val="20000"/>
              </a:spcBef>
              <a:spcAft>
                <a:spcPct val="0"/>
              </a:spcAft>
              <a:buChar char="•"/>
              <a:defRPr sz="3600">
                <a:solidFill>
                  <a:schemeClr val="tx1"/>
                </a:solidFill>
                <a:latin typeface="+mn-lt"/>
                <a:ea typeface="ＭＳ Ｐゴシック" charset="0"/>
                <a:cs typeface="ＭＳ Ｐゴシック" charset="0"/>
              </a:defRPr>
            </a:lvl1pPr>
            <a:lvl2pPr marL="741363" indent="-284163" algn="l" rtl="0" eaLnBrk="1" fontAlgn="base" hangingPunct="1">
              <a:spcBef>
                <a:spcPct val="20000"/>
              </a:spcBef>
              <a:spcAft>
                <a:spcPct val="0"/>
              </a:spcAft>
              <a:buFont typeface="Wingdings" pitchFamily="2" charset="2"/>
              <a:buChar char="§"/>
              <a:defRPr sz="3200">
                <a:solidFill>
                  <a:schemeClr val="tx1"/>
                </a:solidFill>
                <a:latin typeface="+mn-lt"/>
                <a:ea typeface="ＭＳ Ｐゴシック" charset="0"/>
              </a:defRPr>
            </a:lvl2pPr>
            <a:lvl3pPr marL="1141413" indent="-227013" algn="l" rtl="0" eaLnBrk="1" fontAlgn="base" hangingPunct="1">
              <a:spcBef>
                <a:spcPct val="20000"/>
              </a:spcBef>
              <a:spcAft>
                <a:spcPct val="0"/>
              </a:spcAft>
              <a:buFont typeface="Courier New" pitchFamily="49" charset="0"/>
              <a:buChar char="o"/>
              <a:defRPr sz="2800">
                <a:solidFill>
                  <a:schemeClr val="tx1"/>
                </a:solidFill>
                <a:latin typeface="+mn-lt"/>
                <a:ea typeface="ＭＳ Ｐゴシック" charset="0"/>
              </a:defRPr>
            </a:lvl3pPr>
            <a:lvl4pPr marL="1598613" indent="-227013" algn="l" rtl="0" eaLnBrk="1" fontAlgn="base" hangingPunct="1">
              <a:spcBef>
                <a:spcPct val="20000"/>
              </a:spcBef>
              <a:spcAft>
                <a:spcPct val="0"/>
              </a:spcAft>
              <a:buFont typeface="Arial" pitchFamily="34" charset="0"/>
              <a:buChar char="•"/>
              <a:defRPr sz="2800">
                <a:solidFill>
                  <a:schemeClr val="tx1"/>
                </a:solidFill>
                <a:latin typeface="+mn-lt"/>
                <a:ea typeface="ＭＳ Ｐゴシック" charset="0"/>
              </a:defRPr>
            </a:lvl4pPr>
            <a:lvl5pPr marL="2055813" indent="-227013" algn="l" rtl="0" eaLnBrk="1" fontAlgn="base" hangingPunct="1">
              <a:spcBef>
                <a:spcPct val="20000"/>
              </a:spcBef>
              <a:spcAft>
                <a:spcPct val="0"/>
              </a:spcAft>
              <a:buChar char="»"/>
              <a:defRPr sz="2800">
                <a:solidFill>
                  <a:schemeClr val="tx1"/>
                </a:solidFill>
                <a:latin typeface="+mn-lt"/>
                <a:ea typeface="ＭＳ Ｐゴシック" charset="0"/>
              </a:defRPr>
            </a:lvl5pPr>
            <a:lvl6pPr marL="2514493" indent="-228590" algn="l" rtl="0" eaLnBrk="1" fontAlgn="base" hangingPunct="1">
              <a:spcBef>
                <a:spcPct val="20000"/>
              </a:spcBef>
              <a:spcAft>
                <a:spcPct val="0"/>
              </a:spcAft>
              <a:buChar char="»"/>
              <a:defRPr sz="2600">
                <a:solidFill>
                  <a:schemeClr val="tx1"/>
                </a:solidFill>
                <a:latin typeface="+mn-lt"/>
              </a:defRPr>
            </a:lvl6pPr>
            <a:lvl7pPr marL="2971672" indent="-228590" algn="l" rtl="0" eaLnBrk="1" fontAlgn="base" hangingPunct="1">
              <a:spcBef>
                <a:spcPct val="20000"/>
              </a:spcBef>
              <a:spcAft>
                <a:spcPct val="0"/>
              </a:spcAft>
              <a:buChar char="»"/>
              <a:defRPr sz="2600">
                <a:solidFill>
                  <a:schemeClr val="tx1"/>
                </a:solidFill>
                <a:latin typeface="+mn-lt"/>
              </a:defRPr>
            </a:lvl7pPr>
            <a:lvl8pPr marL="3428853" indent="-228590" algn="l" rtl="0" eaLnBrk="1" fontAlgn="base" hangingPunct="1">
              <a:spcBef>
                <a:spcPct val="20000"/>
              </a:spcBef>
              <a:spcAft>
                <a:spcPct val="0"/>
              </a:spcAft>
              <a:buChar char="»"/>
              <a:defRPr sz="2600">
                <a:solidFill>
                  <a:schemeClr val="tx1"/>
                </a:solidFill>
                <a:latin typeface="+mn-lt"/>
              </a:defRPr>
            </a:lvl8pPr>
            <a:lvl9pPr marL="3886033" indent="-228590" algn="l" rtl="0" eaLnBrk="1" fontAlgn="base" hangingPunct="1">
              <a:spcBef>
                <a:spcPct val="20000"/>
              </a:spcBef>
              <a:spcAft>
                <a:spcPct val="0"/>
              </a:spcAft>
              <a:buChar char="»"/>
              <a:defRPr sz="2600">
                <a:solidFill>
                  <a:schemeClr val="tx1"/>
                </a:solidFill>
                <a:latin typeface="+mn-lt"/>
              </a:defRPr>
            </a:lvl9pPr>
          </a:lstStyle>
          <a:p>
            <a:pPr marL="0" indent="0">
              <a:buFontTx/>
              <a:buNone/>
            </a:pPr>
            <a:r>
              <a:rPr lang="en-US" sz="1800" dirty="0">
                <a:solidFill>
                  <a:srgbClr val="000090"/>
                </a:solidFill>
              </a:rPr>
              <a:t>In two decades, rising income and resource constraints have moved China from self-sufficiency to become Asia’s largest food importer.</a:t>
            </a:r>
          </a:p>
          <a:p>
            <a:pPr marL="0" indent="0">
              <a:buFontTx/>
              <a:buNone/>
            </a:pPr>
            <a:endParaRPr lang="en-US" sz="1800" dirty="0">
              <a:solidFill>
                <a:srgbClr val="000090"/>
              </a:solidFill>
            </a:endParaRPr>
          </a:p>
          <a:p>
            <a:pPr marL="0" indent="0">
              <a:buFontTx/>
              <a:buNone/>
            </a:pPr>
            <a:r>
              <a:rPr lang="en-US" sz="1800" dirty="0">
                <a:solidFill>
                  <a:srgbClr val="000090"/>
                </a:solidFill>
              </a:rPr>
              <a:t>To improve long-term food security, China should step up supply side commitments to overseas agrifood partnership. </a:t>
            </a:r>
          </a:p>
          <a:p>
            <a:pPr marL="0" indent="0">
              <a:buFontTx/>
              <a:buNone/>
            </a:pPr>
            <a:endParaRPr lang="en-US" sz="1800" dirty="0">
              <a:solidFill>
                <a:srgbClr val="000090"/>
              </a:solidFill>
            </a:endParaRPr>
          </a:p>
          <a:p>
            <a:pPr marL="0" indent="0">
              <a:buFontTx/>
              <a:buNone/>
            </a:pPr>
            <a:r>
              <a:rPr lang="en-US" sz="1800" dirty="0">
                <a:solidFill>
                  <a:srgbClr val="000090"/>
                </a:solidFill>
              </a:rPr>
              <a:t>Particular attention should be given to lower income Asian neighbors. Where agrifood productivity remains low, China can promote self-directed poverty reduction and greater food security for on both sides.</a:t>
            </a:r>
          </a:p>
        </p:txBody>
      </p:sp>
    </p:spTree>
    <p:extLst>
      <p:ext uri="{BB962C8B-B14F-4D97-AF65-F5344CB8AC3E}">
        <p14:creationId xmlns:p14="http://schemas.microsoft.com/office/powerpoint/2010/main" val="431898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51" y="147657"/>
            <a:ext cx="8827950" cy="1139783"/>
          </a:xfrm>
        </p:spPr>
        <p:txBody>
          <a:bodyPr/>
          <a:lstStyle/>
          <a:p>
            <a:r>
              <a:rPr lang="en-US" dirty="0" err="1"/>
              <a:t>CumulativeReal</a:t>
            </a:r>
            <a:r>
              <a:rPr lang="en-US" dirty="0"/>
              <a:t> GDP by DMC, </a:t>
            </a:r>
            <a:br>
              <a:rPr lang="en-US" dirty="0"/>
            </a:br>
            <a:r>
              <a:rPr lang="en-US" sz="2883" dirty="0"/>
              <a:t>Percent Change 2010-2030</a:t>
            </a:r>
          </a:p>
        </p:txBody>
      </p:sp>
      <p:sp>
        <p:nvSpPr>
          <p:cNvPr id="3" name="Text Placeholder 2"/>
          <p:cNvSpPr>
            <a:spLocks noGrp="1"/>
          </p:cNvSpPr>
          <p:nvPr>
            <p:ph type="body"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139376" y="1710729"/>
            <a:ext cx="8963151" cy="4738623"/>
          </a:xfrm>
          <a:prstGeom prst="rect">
            <a:avLst/>
          </a:prstGeom>
        </p:spPr>
      </p:pic>
    </p:spTree>
    <p:extLst>
      <p:ext uri="{BB962C8B-B14F-4D97-AF65-F5344CB8AC3E}">
        <p14:creationId xmlns:p14="http://schemas.microsoft.com/office/powerpoint/2010/main" val="488079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51" y="147657"/>
            <a:ext cx="8827950" cy="1139783"/>
          </a:xfrm>
        </p:spPr>
        <p:txBody>
          <a:bodyPr>
            <a:normAutofit fontScale="90000"/>
          </a:bodyPr>
          <a:lstStyle/>
          <a:p>
            <a:r>
              <a:rPr lang="en-US" dirty="0"/>
              <a:t>Agrofood Productivity Growth</a:t>
            </a:r>
            <a:br>
              <a:rPr lang="en-US" dirty="0"/>
            </a:br>
            <a:r>
              <a:rPr lang="en-US" dirty="0"/>
              <a:t>can be Pro-poor</a:t>
            </a:r>
          </a:p>
        </p:txBody>
      </p:sp>
      <p:sp>
        <p:nvSpPr>
          <p:cNvPr id="3" name="Text Placeholder 2"/>
          <p:cNvSpPr>
            <a:spLocks noGrp="1"/>
          </p:cNvSpPr>
          <p:nvPr>
            <p:ph type="body"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41473" y="1806562"/>
            <a:ext cx="8992410" cy="4044433"/>
          </a:xfrm>
          <a:prstGeom prst="rect">
            <a:avLst/>
          </a:prstGeom>
        </p:spPr>
      </p:pic>
    </p:spTree>
    <p:extLst>
      <p:ext uri="{BB962C8B-B14F-4D97-AF65-F5344CB8AC3E}">
        <p14:creationId xmlns:p14="http://schemas.microsoft.com/office/powerpoint/2010/main" val="1914646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8915400" cy="1143000"/>
          </a:xfrm>
        </p:spPr>
        <p:txBody>
          <a:bodyPr/>
          <a:lstStyle/>
          <a:p>
            <a:r>
              <a:rPr lang="en-US" sz="3200"/>
              <a:t>Energy Subsidies: </a:t>
            </a:r>
            <a:br>
              <a:rPr lang="en-US" sz="3200"/>
            </a:br>
            <a:r>
              <a:rPr lang="en-US" sz="3200"/>
              <a:t>India </a:t>
            </a:r>
            <a:r>
              <a:rPr lang="en-US" sz="3200" dirty="0"/>
              <a:t>and Bangladesh</a:t>
            </a:r>
            <a:br>
              <a:rPr lang="en-US" sz="3200" dirty="0"/>
            </a:br>
            <a:r>
              <a:rPr lang="en-US" sz="2000" dirty="0"/>
              <a:t>Domestic and International Gas Prices</a:t>
            </a:r>
          </a:p>
        </p:txBody>
      </p:sp>
      <p:sp>
        <p:nvSpPr>
          <p:cNvPr id="3" name="Text Placeholder 2"/>
          <p:cNvSpPr>
            <a:spLocks noGrp="1"/>
          </p:cNvSpPr>
          <p:nvPr>
            <p:ph type="body" idx="1"/>
          </p:nvPr>
        </p:nvSpPr>
        <p:spPr/>
        <p:txBody>
          <a:bodyPr/>
          <a:lstStyle/>
          <a:p>
            <a:endParaRPr lang="en-US" dirty="0"/>
          </a:p>
        </p:txBody>
      </p:sp>
      <p:sp>
        <p:nvSpPr>
          <p:cNvPr id="7" name="TextBox 6"/>
          <p:cNvSpPr txBox="1">
            <a:spLocks noChangeArrowheads="1"/>
          </p:cNvSpPr>
          <p:nvPr/>
        </p:nvSpPr>
        <p:spPr bwMode="auto">
          <a:xfrm>
            <a:off x="381001" y="6163906"/>
            <a:ext cx="8534400" cy="277194"/>
          </a:xfrm>
          <a:prstGeom prst="rect">
            <a:avLst/>
          </a:prstGeom>
          <a:noFill/>
          <a:ln w="9525" cap="flat" cmpd="sng" algn="ctr">
            <a:noFill/>
            <a:prstDash val="solid"/>
            <a:miter lim="800000"/>
            <a:headEnd type="none" w="med" len="med"/>
            <a:tailEnd type="none" w="med" len="med"/>
          </a:ln>
          <a:effectLst/>
        </p:spPr>
        <p:txBody>
          <a:bodyPr vert="horz" wrap="square" lIns="82362" tIns="41181" rIns="82362" bIns="41181" anchor="t" compatLnSpc="1">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 from </a:t>
            </a:r>
            <a:r>
              <a:rPr lang="en-US" sz="1261" dirty="0" err="1">
                <a:solidFill>
                  <a:schemeClr val="accent2">
                    <a:alpha val="100000"/>
                  </a:schemeClr>
                </a:solidFill>
                <a:latin typeface="Arial"/>
              </a:rPr>
              <a:t>Petrobangla</a:t>
            </a:r>
            <a:r>
              <a:rPr lang="en-US" sz="1261" dirty="0">
                <a:solidFill>
                  <a:schemeClr val="accent2">
                    <a:alpha val="100000"/>
                  </a:schemeClr>
                </a:solidFill>
                <a:latin typeface="Arial"/>
              </a:rPr>
              <a:t> and IEA data.</a:t>
            </a:r>
            <a:endParaRPr lang="en-US" sz="1081" dirty="0"/>
          </a:p>
        </p:txBody>
      </p:sp>
      <p:pic>
        <p:nvPicPr>
          <p:cNvPr id="9" name="Picture 8"/>
          <p:cNvPicPr>
            <a:picLocks noChangeAspect="1"/>
          </p:cNvPicPr>
          <p:nvPr/>
        </p:nvPicPr>
        <p:blipFill>
          <a:blip r:embed="rId2"/>
          <a:stretch>
            <a:fillRect/>
          </a:stretch>
        </p:blipFill>
        <p:spPr>
          <a:xfrm>
            <a:off x="228600" y="1415432"/>
            <a:ext cx="8374611" cy="5102565"/>
          </a:xfrm>
          <a:prstGeom prst="rect">
            <a:avLst/>
          </a:prstGeom>
        </p:spPr>
      </p:pic>
    </p:spTree>
    <p:extLst>
      <p:ext uri="{BB962C8B-B14F-4D97-AF65-F5344CB8AC3E}">
        <p14:creationId xmlns:p14="http://schemas.microsoft.com/office/powerpoint/2010/main" val="156815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60488"/>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360488"/>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371600"/>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0963" y="1371600"/>
            <a:ext cx="2636837"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6"/>
          <p:cNvSpPr txBox="1">
            <a:spLocks noChangeArrowheads="1"/>
          </p:cNvSpPr>
          <p:nvPr/>
        </p:nvSpPr>
        <p:spPr bwMode="auto">
          <a:xfrm>
            <a:off x="762000" y="57800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Poverty</a:t>
            </a:r>
          </a:p>
        </p:txBody>
      </p:sp>
      <p:sp>
        <p:nvSpPr>
          <p:cNvPr id="7174" name="Text Box 7"/>
          <p:cNvSpPr txBox="1">
            <a:spLocks noChangeArrowheads="1"/>
          </p:cNvSpPr>
          <p:nvPr/>
        </p:nvSpPr>
        <p:spPr bwMode="auto">
          <a:xfrm>
            <a:off x="2895600" y="57800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Specialization</a:t>
            </a:r>
          </a:p>
        </p:txBody>
      </p:sp>
      <p:sp>
        <p:nvSpPr>
          <p:cNvPr id="7175" name="Text Box 8"/>
          <p:cNvSpPr txBox="1">
            <a:spLocks noChangeArrowheads="1"/>
          </p:cNvSpPr>
          <p:nvPr/>
        </p:nvSpPr>
        <p:spPr bwMode="auto">
          <a:xfrm>
            <a:off x="4900613" y="5780088"/>
            <a:ext cx="184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Mkt. Distance</a:t>
            </a:r>
          </a:p>
        </p:txBody>
      </p:sp>
      <p:sp>
        <p:nvSpPr>
          <p:cNvPr id="7176" name="Text Box 9"/>
          <p:cNvSpPr txBox="1">
            <a:spLocks noChangeArrowheads="1"/>
          </p:cNvSpPr>
          <p:nvPr/>
        </p:nvSpPr>
        <p:spPr bwMode="auto">
          <a:xfrm>
            <a:off x="7086600" y="57800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Ag TOT</a:t>
            </a:r>
          </a:p>
        </p:txBody>
      </p:sp>
      <p:pic>
        <p:nvPicPr>
          <p:cNvPr id="717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925" y="3689350"/>
            <a:ext cx="3254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7178" name="Text Box 11"/>
          <p:cNvSpPr txBox="1">
            <a:spLocks noChangeArrowheads="1"/>
          </p:cNvSpPr>
          <p:nvPr/>
        </p:nvSpPr>
        <p:spPr bwMode="auto">
          <a:xfrm>
            <a:off x="5186363" y="4421188"/>
            <a:ext cx="8715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5306" tIns="32653" rIns="65306" bIns="32653">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spcBef>
                <a:spcPct val="50000"/>
              </a:spcBef>
            </a:pPr>
            <a:r>
              <a:rPr lang="en-US" altLang="en-US" sz="900"/>
              <a:t>Unfavorable</a:t>
            </a:r>
          </a:p>
        </p:txBody>
      </p:sp>
      <p:sp>
        <p:nvSpPr>
          <p:cNvPr id="7179" name="Text Box 12"/>
          <p:cNvSpPr txBox="1">
            <a:spLocks noChangeArrowheads="1"/>
          </p:cNvSpPr>
          <p:nvPr/>
        </p:nvSpPr>
        <p:spPr bwMode="auto">
          <a:xfrm>
            <a:off x="5186363" y="3605213"/>
            <a:ext cx="8715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5306" tIns="32653" rIns="65306" bIns="32653">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spcBef>
                <a:spcPct val="50000"/>
              </a:spcBef>
            </a:pPr>
            <a:r>
              <a:rPr lang="en-US" altLang="en-US" sz="900"/>
              <a:t>Favorable</a:t>
            </a:r>
          </a:p>
        </p:txBody>
      </p:sp>
      <p:sp>
        <p:nvSpPr>
          <p:cNvPr id="7180" name="Rectangle 13"/>
          <p:cNvSpPr>
            <a:spLocks noChangeArrowheads="1"/>
          </p:cNvSpPr>
          <p:nvPr/>
        </p:nvSpPr>
        <p:spPr bwMode="auto">
          <a:xfrm>
            <a:off x="512763" y="-36513"/>
            <a:ext cx="8686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r"/>
            <a:r>
              <a:rPr lang="en-US" altLang="en-US" sz="4000" dirty="0">
                <a:solidFill>
                  <a:srgbClr val="FFC000"/>
                </a:solidFill>
              </a:rPr>
              <a:t>Poverty and Markets</a:t>
            </a:r>
          </a:p>
        </p:txBody>
      </p:sp>
    </p:spTree>
    <p:extLst>
      <p:ext uri="{BB962C8B-B14F-4D97-AF65-F5344CB8AC3E}">
        <p14:creationId xmlns:p14="http://schemas.microsoft.com/office/powerpoint/2010/main" val="1398614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32866"/>
                                        </p:tgtEl>
                                        <p:attrNameLst>
                                          <p:attrName>style.visibility</p:attrName>
                                        </p:attrNameLst>
                                      </p:cBhvr>
                                      <p:to>
                                        <p:strVal val="visible"/>
                                      </p:to>
                                    </p:set>
                                    <p:anim calcmode="lin" valueType="num">
                                      <p:cBhvr additive="base">
                                        <p:cTn id="7" dur="500" fill="hold"/>
                                        <p:tgtEl>
                                          <p:spTgt spid="932866"/>
                                        </p:tgtEl>
                                        <p:attrNameLst>
                                          <p:attrName>ppt_x</p:attrName>
                                        </p:attrNameLst>
                                      </p:cBhvr>
                                      <p:tavLst>
                                        <p:tav tm="0">
                                          <p:val>
                                            <p:strVal val="#ppt_x"/>
                                          </p:val>
                                        </p:tav>
                                        <p:tav tm="100000">
                                          <p:val>
                                            <p:strVal val="#ppt_x"/>
                                          </p:val>
                                        </p:tav>
                                      </p:tavLst>
                                    </p:anim>
                                    <p:anim calcmode="lin" valueType="num">
                                      <p:cBhvr additive="base">
                                        <p:cTn id="8" dur="500" fill="hold"/>
                                        <p:tgtEl>
                                          <p:spTgt spid="9328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32868"/>
                                        </p:tgtEl>
                                        <p:attrNameLst>
                                          <p:attrName>style.visibility</p:attrName>
                                        </p:attrNameLst>
                                      </p:cBhvr>
                                      <p:to>
                                        <p:strVal val="visible"/>
                                      </p:to>
                                    </p:set>
                                    <p:anim calcmode="lin" valueType="num">
                                      <p:cBhvr additive="base">
                                        <p:cTn id="13" dur="500" fill="hold"/>
                                        <p:tgtEl>
                                          <p:spTgt spid="932868"/>
                                        </p:tgtEl>
                                        <p:attrNameLst>
                                          <p:attrName>ppt_x</p:attrName>
                                        </p:attrNameLst>
                                      </p:cBhvr>
                                      <p:tavLst>
                                        <p:tav tm="0">
                                          <p:val>
                                            <p:strVal val="#ppt_x"/>
                                          </p:val>
                                        </p:tav>
                                        <p:tav tm="100000">
                                          <p:val>
                                            <p:strVal val="#ppt_x"/>
                                          </p:val>
                                        </p:tav>
                                      </p:tavLst>
                                    </p:anim>
                                    <p:anim calcmode="lin" valueType="num">
                                      <p:cBhvr additive="base">
                                        <p:cTn id="14" dur="500" fill="hold"/>
                                        <p:tgtEl>
                                          <p:spTgt spid="9328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32869"/>
                                        </p:tgtEl>
                                        <p:attrNameLst>
                                          <p:attrName>style.visibility</p:attrName>
                                        </p:attrNameLst>
                                      </p:cBhvr>
                                      <p:to>
                                        <p:strVal val="visible"/>
                                      </p:to>
                                    </p:set>
                                    <p:anim calcmode="lin" valueType="num">
                                      <p:cBhvr additive="base">
                                        <p:cTn id="19" dur="500" fill="hold"/>
                                        <p:tgtEl>
                                          <p:spTgt spid="932869"/>
                                        </p:tgtEl>
                                        <p:attrNameLst>
                                          <p:attrName>ppt_x</p:attrName>
                                        </p:attrNameLst>
                                      </p:cBhvr>
                                      <p:tavLst>
                                        <p:tav tm="0">
                                          <p:val>
                                            <p:strVal val="#ppt_x"/>
                                          </p:val>
                                        </p:tav>
                                        <p:tav tm="100000">
                                          <p:val>
                                            <p:strVal val="#ppt_x"/>
                                          </p:val>
                                        </p:tav>
                                      </p:tavLst>
                                    </p:anim>
                                    <p:anim calcmode="lin" valueType="num">
                                      <p:cBhvr additive="base">
                                        <p:cTn id="20" dur="500" fill="hold"/>
                                        <p:tgtEl>
                                          <p:spTgt spid="932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91886" y="1382486"/>
            <a:ext cx="8599714" cy="5551714"/>
          </a:xfrm>
          <a:prstGeom prst="rect">
            <a:avLst/>
          </a:prstGeom>
          <a:noFill/>
          <a:ln w="9525">
            <a:noFill/>
            <a:miter lim="800000"/>
            <a:headEnd/>
            <a:tailEnd/>
          </a:ln>
        </p:spPr>
        <p:txBody>
          <a:bodyPr lIns="91423" tIns="45712" rIns="91423" bIns="45712"/>
          <a:lstStyle/>
          <a:p>
            <a:pPr marL="342405" indent="-342405" defTabSz="913837" eaLnBrk="0" hangingPunct="0">
              <a:spcBef>
                <a:spcPct val="20000"/>
              </a:spcBef>
              <a:buFontTx/>
              <a:buChar char="•"/>
              <a:defRPr/>
            </a:pPr>
            <a:r>
              <a:rPr lang="en-US" sz="2600" kern="0" dirty="0">
                <a:solidFill>
                  <a:schemeClr val="tx1"/>
                </a:solidFill>
              </a:rPr>
              <a:t>For countries with low income majorities, food price risk is more important than energy price risk – for this group there are two different policy approaches</a:t>
            </a:r>
          </a:p>
          <a:p>
            <a:pPr marL="342405" indent="-342405" defTabSz="913837" eaLnBrk="0" hangingPunct="0">
              <a:spcBef>
                <a:spcPct val="20000"/>
              </a:spcBef>
              <a:buFontTx/>
              <a:buChar char="•"/>
              <a:defRPr/>
            </a:pPr>
            <a:r>
              <a:rPr lang="en-US" sz="2600" kern="0" dirty="0">
                <a:solidFill>
                  <a:schemeClr val="tx1"/>
                </a:solidFill>
              </a:rPr>
              <a:t>Countries with significant domestic biofuel potential can consider supply side solutions to energy needs  </a:t>
            </a:r>
          </a:p>
          <a:p>
            <a:pPr marL="342405" indent="-342405" defTabSz="913837" eaLnBrk="0" hangingPunct="0">
              <a:spcBef>
                <a:spcPct val="20000"/>
              </a:spcBef>
              <a:buFontTx/>
              <a:buChar char="•"/>
              <a:defRPr/>
            </a:pPr>
            <a:r>
              <a:rPr lang="en-US" sz="2600" kern="0" dirty="0">
                <a:solidFill>
                  <a:schemeClr val="tx1"/>
                </a:solidFill>
              </a:rPr>
              <a:t>The others will remain price takers in energy markets, and should not divert agrofood potential to energy production</a:t>
            </a:r>
          </a:p>
          <a:p>
            <a:pPr marL="342405" indent="-342405" defTabSz="913837" eaLnBrk="0" hangingPunct="0">
              <a:spcBef>
                <a:spcPct val="20000"/>
              </a:spcBef>
              <a:buFontTx/>
              <a:buChar char="•"/>
              <a:defRPr/>
            </a:pPr>
            <a:r>
              <a:rPr lang="en-US" sz="2600" kern="0" dirty="0">
                <a:solidFill>
                  <a:schemeClr val="tx1"/>
                </a:solidFill>
              </a:rPr>
              <a:t>For the latter group, the priority should be to offset livelihood risk from food prices, promoting agrofood productivity to reduce food costs and, indirectly, any adverse real income effect from higher energy prices.	</a:t>
            </a:r>
          </a:p>
          <a:p>
            <a:pPr marL="342405" indent="-342405" defTabSz="913837" eaLnBrk="0" hangingPunct="0">
              <a:spcBef>
                <a:spcPct val="20000"/>
              </a:spcBef>
              <a:buFontTx/>
              <a:buChar char="•"/>
              <a:defRPr/>
            </a:pPr>
            <a:endParaRPr lang="en-US" sz="2600" kern="0" dirty="0">
              <a:solidFill>
                <a:schemeClr val="tx1"/>
              </a:solidFill>
            </a:endParaRPr>
          </a:p>
        </p:txBody>
      </p:sp>
      <p:sp>
        <p:nvSpPr>
          <p:cNvPr id="34818" name="Slide Number Placeholder 3"/>
          <p:cNvSpPr>
            <a:spLocks noGrp="1"/>
          </p:cNvSpPr>
          <p:nvPr>
            <p:ph type="sldNum" sz="quarter" idx="4294967295"/>
          </p:nvPr>
        </p:nvSpPr>
        <p:spPr bwMode="auto">
          <a:xfrm>
            <a:off x="151947" y="6477000"/>
            <a:ext cx="1698625" cy="38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lvl1pPr eaLnBrk="0" hangingPunct="0">
              <a:defRPr sz="1700">
                <a:solidFill>
                  <a:schemeClr val="tx1"/>
                </a:solidFill>
                <a:latin typeface="Arial" charset="0"/>
              </a:defRPr>
            </a:lvl1pPr>
            <a:lvl2pPr marL="530615" indent="-204083" eaLnBrk="0" hangingPunct="0">
              <a:defRPr sz="1700">
                <a:solidFill>
                  <a:schemeClr val="tx1"/>
                </a:solidFill>
                <a:latin typeface="Arial" charset="0"/>
              </a:defRPr>
            </a:lvl2pPr>
            <a:lvl3pPr marL="816331" indent="-163266" eaLnBrk="0" hangingPunct="0">
              <a:defRPr sz="1700">
                <a:solidFill>
                  <a:schemeClr val="tx1"/>
                </a:solidFill>
                <a:latin typeface="Arial" charset="0"/>
              </a:defRPr>
            </a:lvl3pPr>
            <a:lvl4pPr marL="1142863" indent="-163266" eaLnBrk="0" hangingPunct="0">
              <a:defRPr sz="1700">
                <a:solidFill>
                  <a:schemeClr val="tx1"/>
                </a:solidFill>
                <a:latin typeface="Arial" charset="0"/>
              </a:defRPr>
            </a:lvl4pPr>
            <a:lvl5pPr marL="1469395" indent="-163266" eaLnBrk="0" hangingPunct="0">
              <a:defRPr sz="1700">
                <a:solidFill>
                  <a:schemeClr val="tx1"/>
                </a:solidFill>
                <a:latin typeface="Arial" charset="0"/>
              </a:defRPr>
            </a:lvl5pPr>
            <a:lvl6pPr marL="1795927" indent="-163266" eaLnBrk="0" fontAlgn="base" hangingPunct="0">
              <a:spcBef>
                <a:spcPct val="0"/>
              </a:spcBef>
              <a:spcAft>
                <a:spcPct val="0"/>
              </a:spcAft>
              <a:defRPr sz="1700">
                <a:solidFill>
                  <a:schemeClr val="tx1"/>
                </a:solidFill>
                <a:latin typeface="Arial" charset="0"/>
              </a:defRPr>
            </a:lvl6pPr>
            <a:lvl7pPr marL="2122460" indent="-163266" eaLnBrk="0" fontAlgn="base" hangingPunct="0">
              <a:spcBef>
                <a:spcPct val="0"/>
              </a:spcBef>
              <a:spcAft>
                <a:spcPct val="0"/>
              </a:spcAft>
              <a:defRPr sz="1700">
                <a:solidFill>
                  <a:schemeClr val="tx1"/>
                </a:solidFill>
                <a:latin typeface="Arial" charset="0"/>
              </a:defRPr>
            </a:lvl7pPr>
            <a:lvl8pPr marL="2448992" indent="-163266" eaLnBrk="0" fontAlgn="base" hangingPunct="0">
              <a:spcBef>
                <a:spcPct val="0"/>
              </a:spcBef>
              <a:spcAft>
                <a:spcPct val="0"/>
              </a:spcAft>
              <a:defRPr sz="1700">
                <a:solidFill>
                  <a:schemeClr val="tx1"/>
                </a:solidFill>
                <a:latin typeface="Arial" charset="0"/>
              </a:defRPr>
            </a:lvl8pPr>
            <a:lvl9pPr marL="2775524" indent="-163266" eaLnBrk="0" fontAlgn="base" hangingPunct="0">
              <a:spcBef>
                <a:spcPct val="0"/>
              </a:spcBef>
              <a:spcAft>
                <a:spcPct val="0"/>
              </a:spcAft>
              <a:defRPr sz="1700">
                <a:solidFill>
                  <a:schemeClr val="tx1"/>
                </a:solidFill>
                <a:latin typeface="Arial" charset="0"/>
              </a:defRPr>
            </a:lvl9pPr>
          </a:lstStyle>
          <a:p>
            <a:pPr eaLnBrk="1" hangingPunct="1"/>
            <a:fld id="{5B8AAAA7-44AE-40D8-AE54-608246941A1D}" type="slidenum">
              <a:rPr lang="en-US" sz="1400" b="1">
                <a:latin typeface="Times New Roman" pitchFamily="18" charset="0"/>
                <a:cs typeface="Times New Roman" pitchFamily="18" charset="0"/>
              </a:rPr>
              <a:pPr eaLnBrk="1" hangingPunct="1"/>
              <a:t>40</a:t>
            </a:fld>
            <a:endParaRPr lang="en-US" sz="1400" b="1">
              <a:latin typeface="Times New Roman" pitchFamily="18" charset="0"/>
              <a:cs typeface="Times New Roman" pitchFamily="18" charset="0"/>
            </a:endParaRPr>
          </a:p>
        </p:txBody>
      </p:sp>
      <p:sp>
        <p:nvSpPr>
          <p:cNvPr id="34821" name="Rectangle 4"/>
          <p:cNvSpPr>
            <a:spLocks noGrp="1" noChangeArrowheads="1"/>
          </p:cNvSpPr>
          <p:nvPr>
            <p:ph type="title"/>
          </p:nvPr>
        </p:nvSpPr>
        <p:spPr>
          <a:xfrm>
            <a:off x="0" y="228600"/>
            <a:ext cx="9139464" cy="980849"/>
          </a:xfrm>
          <a:noFill/>
        </p:spPr>
        <p:txBody>
          <a:bodyPr/>
          <a:lstStyle/>
          <a:p>
            <a:pPr eaLnBrk="1" hangingPunct="1"/>
            <a:r>
              <a:rPr lang="en-US" sz="3900" dirty="0"/>
              <a:t>Food or Energy Security?</a:t>
            </a:r>
            <a:endParaRPr lang="en-US" sz="3900" b="1" dirty="0"/>
          </a:p>
        </p:txBody>
      </p:sp>
    </p:spTree>
    <p:extLst>
      <p:ext uri="{BB962C8B-B14F-4D97-AF65-F5344CB8AC3E}">
        <p14:creationId xmlns:p14="http://schemas.microsoft.com/office/powerpoint/2010/main" val="2041600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t="7278" b="7278"/>
          <a:stretch>
            <a:fillRect/>
          </a:stretch>
        </p:blipFill>
        <p:spPr bwMode="auto">
          <a:xfrm>
            <a:off x="76200" y="1673834"/>
            <a:ext cx="8534781" cy="4498366"/>
          </a:xfrm>
          <a:prstGeom prst="rect">
            <a:avLst/>
          </a:prstGeom>
          <a:noFill/>
          <a:ln>
            <a:noFill/>
          </a:ln>
        </p:spPr>
      </p:pic>
      <p:sp>
        <p:nvSpPr>
          <p:cNvPr id="2" name="Title 1"/>
          <p:cNvSpPr>
            <a:spLocks noGrp="1"/>
          </p:cNvSpPr>
          <p:nvPr>
            <p:ph type="title"/>
          </p:nvPr>
        </p:nvSpPr>
        <p:spPr>
          <a:xfrm>
            <a:off x="0" y="76200"/>
            <a:ext cx="8869423" cy="1144673"/>
          </a:xfrm>
        </p:spPr>
        <p:txBody>
          <a:bodyPr>
            <a:noAutofit/>
          </a:bodyPr>
          <a:lstStyle/>
          <a:p>
            <a:r>
              <a:rPr lang="en-US" sz="3200" dirty="0"/>
              <a:t>Beware of Trade-offs: Low food prices are more important to the poor than low energy prices.</a:t>
            </a:r>
          </a:p>
        </p:txBody>
      </p:sp>
      <p:cxnSp>
        <p:nvCxnSpPr>
          <p:cNvPr id="8" name="Straight Connector 7"/>
          <p:cNvCxnSpPr>
            <a:cxnSpLocks noChangeShapeType="1"/>
          </p:cNvCxnSpPr>
          <p:nvPr/>
        </p:nvCxnSpPr>
        <p:spPr bwMode="auto">
          <a:xfrm rot="5400000">
            <a:off x="2463006" y="3606006"/>
            <a:ext cx="4216400" cy="1588"/>
          </a:xfrm>
          <a:prstGeom prst="line">
            <a:avLst/>
          </a:prstGeom>
          <a:noFill/>
          <a:ln w="50800">
            <a:solidFill>
              <a:srgbClr val="FF0000"/>
            </a:solidFill>
            <a:prstDash val="dash"/>
            <a:round/>
            <a:headEnd/>
            <a:tailEnd/>
          </a:ln>
          <a:extLst>
            <a:ext uri="{909E8E84-426E-40dd-AFC4-6F175D3DCCD1}">
              <a14:hiddenFill xmlns="" xmlns:a14="http://schemas.microsoft.com/office/drawing/2010/main">
                <a:noFill/>
              </a14:hiddenFill>
            </a:ext>
          </a:extLst>
        </p:spPr>
      </p:cxnSp>
      <p:sp>
        <p:nvSpPr>
          <p:cNvPr id="9" name="TextBox 8"/>
          <p:cNvSpPr txBox="1">
            <a:spLocks noChangeArrowheads="1"/>
          </p:cNvSpPr>
          <p:nvPr/>
        </p:nvSpPr>
        <p:spPr bwMode="auto">
          <a:xfrm rot="16200000">
            <a:off x="2968624" y="3849688"/>
            <a:ext cx="289242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398" tIns="36199" rIns="72398" bIns="36199">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dirty="0">
                <a:solidFill>
                  <a:srgbClr val="FF0000"/>
                </a:solidFill>
              </a:rPr>
              <a:t>50% of World Population</a:t>
            </a:r>
          </a:p>
        </p:txBody>
      </p:sp>
      <p:sp>
        <p:nvSpPr>
          <p:cNvPr id="12" name="Rectangle 11"/>
          <p:cNvSpPr/>
          <p:nvPr/>
        </p:nvSpPr>
        <p:spPr>
          <a:xfrm>
            <a:off x="2286000" y="6172200"/>
            <a:ext cx="4572000" cy="307777"/>
          </a:xfrm>
          <a:prstGeom prst="rect">
            <a:avLst/>
          </a:prstGeom>
        </p:spPr>
        <p:txBody>
          <a:bodyPr>
            <a:spAutoFit/>
          </a:bodyPr>
          <a:lstStyle/>
          <a:p>
            <a:pPr algn="ctr"/>
            <a:r>
              <a:rPr lang="en-US" sz="1400" i="1" dirty="0"/>
              <a:t>Source: World Bank LSMS data archive.</a:t>
            </a:r>
          </a:p>
        </p:txBody>
      </p:sp>
      <p:sp>
        <p:nvSpPr>
          <p:cNvPr id="13" name="Diamond 12"/>
          <p:cNvSpPr/>
          <p:nvPr/>
        </p:nvSpPr>
        <p:spPr bwMode="auto">
          <a:xfrm>
            <a:off x="3200400" y="3505200"/>
            <a:ext cx="228600" cy="228600"/>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Diamond 13"/>
          <p:cNvSpPr/>
          <p:nvPr/>
        </p:nvSpPr>
        <p:spPr bwMode="auto">
          <a:xfrm>
            <a:off x="5715000" y="4724400"/>
            <a:ext cx="228600" cy="228600"/>
          </a:xfrm>
          <a:prstGeom prst="diamond">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64503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0688"/>
            <a:ext cx="8839200" cy="1066800"/>
          </a:xfrm>
        </p:spPr>
        <p:txBody>
          <a:bodyPr/>
          <a:lstStyle/>
          <a:p>
            <a:r>
              <a:rPr lang="en-US" dirty="0"/>
              <a:t>India:</a:t>
            </a:r>
            <a:br>
              <a:rPr lang="en-US" dirty="0"/>
            </a:br>
            <a:r>
              <a:rPr lang="en-US" dirty="0"/>
              <a:t>Scenarios for Energy and Food Security </a:t>
            </a:r>
          </a:p>
        </p:txBody>
      </p:sp>
      <p:sp>
        <p:nvSpPr>
          <p:cNvPr id="3" name="Content Placeholder 2"/>
          <p:cNvSpPr>
            <a:spLocks noGrp="1"/>
          </p:cNvSpPr>
          <p:nvPr>
            <p:ph sz="half" idx="1"/>
          </p:nvPr>
        </p:nvSpPr>
        <p:spPr>
          <a:xfrm>
            <a:off x="381000" y="1371600"/>
            <a:ext cx="8382000" cy="4837176"/>
          </a:xfrm>
        </p:spPr>
        <p:txBody>
          <a:bodyPr/>
          <a:lstStyle/>
          <a:p>
            <a:r>
              <a:rPr lang="en-US" sz="2800" dirty="0"/>
              <a:t>Baseline: Reference case, global oil and gas prices constant.</a:t>
            </a:r>
          </a:p>
          <a:p>
            <a:r>
              <a:rPr lang="en-US" sz="2800" dirty="0"/>
              <a:t>S1:	 Global oil and gas prices rise 50% over the period 2010-2030.</a:t>
            </a:r>
          </a:p>
          <a:p>
            <a:r>
              <a:rPr lang="en-US" sz="2800" dirty="0"/>
              <a:t>S2:	 Scenario 1 with biodiesel and ethanol standards (USA, EUR, IND)</a:t>
            </a:r>
          </a:p>
          <a:p>
            <a:r>
              <a:rPr lang="en-US" sz="2800" dirty="0"/>
              <a:t>S3:	Scenario 2 with 1 percent annual energy efficiency gains.</a:t>
            </a:r>
          </a:p>
          <a:p>
            <a:r>
              <a:rPr lang="en-US" sz="2800" dirty="0"/>
              <a:t>S4:	Scenario 3 with 1 percent agrofood productivity growth.</a:t>
            </a:r>
          </a:p>
          <a:p>
            <a:endParaRPr lang="en-US" dirty="0"/>
          </a:p>
        </p:txBody>
      </p:sp>
    </p:spTree>
    <p:extLst>
      <p:ext uri="{BB962C8B-B14F-4D97-AF65-F5344CB8AC3E}">
        <p14:creationId xmlns:p14="http://schemas.microsoft.com/office/powerpoint/2010/main" val="185412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534400" cy="1143000"/>
          </a:xfrm>
        </p:spPr>
        <p:txBody>
          <a:bodyPr/>
          <a:lstStyle/>
          <a:p>
            <a:r>
              <a:rPr lang="en-US" sz="4000" dirty="0"/>
              <a:t>Macroeconomic </a:t>
            </a:r>
            <a:r>
              <a:rPr lang="en-US" sz="4000"/>
              <a:t>Results: India</a:t>
            </a:r>
            <a:br>
              <a:rPr lang="en-US" sz="4000" dirty="0"/>
            </a:br>
            <a:r>
              <a:rPr lang="en-US" sz="4000" dirty="0"/>
              <a:t>(</a:t>
            </a:r>
            <a:r>
              <a:rPr lang="en-US" sz="3200" dirty="0"/>
              <a:t>2030 change from baseline)</a:t>
            </a:r>
          </a:p>
        </p:txBody>
      </p:sp>
      <p:sp>
        <p:nvSpPr>
          <p:cNvPr id="5" name="Date Placeholder 4"/>
          <p:cNvSpPr>
            <a:spLocks noGrp="1"/>
          </p:cNvSpPr>
          <p:nvPr>
            <p:ph type="dt" sz="half" idx="4294967295"/>
          </p:nvPr>
        </p:nvSpPr>
        <p:spPr>
          <a:xfrm>
            <a:off x="4953000" y="7162800"/>
            <a:ext cx="1219200" cy="457200"/>
          </a:xfrm>
          <a:prstGeom prst="rect">
            <a:avLst/>
          </a:prstGeom>
        </p:spPr>
        <p:txBody>
          <a:bodyPr/>
          <a:lstStyle/>
          <a:p>
            <a:pPr>
              <a:defRPr/>
            </a:pPr>
            <a:r>
              <a:rPr lang="en-US" altLang="en-US"/>
              <a:t>24 June  2010</a:t>
            </a:r>
            <a:endParaRPr lang="en-US"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667000"/>
            <a:ext cx="11430000" cy="329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1"/>
          </p:nvPr>
        </p:nvSpPr>
        <p:spPr>
          <a:xfrm>
            <a:off x="152400" y="2286000"/>
            <a:ext cx="4343400" cy="4876800"/>
          </a:xfrm>
        </p:spPr>
        <p:txBody>
          <a:bodyPr/>
          <a:lstStyle/>
          <a:p>
            <a:endParaRPr lang="en-US" dirty="0"/>
          </a:p>
        </p:txBody>
      </p:sp>
      <p:sp>
        <p:nvSpPr>
          <p:cNvPr id="6" name="Rounded Rectangle 5"/>
          <p:cNvSpPr/>
          <p:nvPr/>
        </p:nvSpPr>
        <p:spPr>
          <a:xfrm>
            <a:off x="3048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72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620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091815"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a:solidFill>
                  <a:srgbClr val="C00000"/>
                </a:solidFill>
                <a:latin typeface="Arial" pitchFamily="34" charset="0"/>
                <a:cs typeface="Arial" pitchFamily="34" charset="0"/>
              </a:rPr>
              <a:t>Oil Price</a:t>
            </a:r>
          </a:p>
        </p:txBody>
      </p:sp>
      <p:sp>
        <p:nvSpPr>
          <p:cNvPr id="15" name="Rectangular Callout 14"/>
          <p:cNvSpPr/>
          <p:nvPr/>
        </p:nvSpPr>
        <p:spPr>
          <a:xfrm>
            <a:off x="45720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a:solidFill>
                  <a:srgbClr val="C00000"/>
                </a:solidFill>
                <a:latin typeface="Arial" pitchFamily="34" charset="0"/>
                <a:cs typeface="Arial" pitchFamily="34" charset="0"/>
              </a:rPr>
              <a:t>Biofuel</a:t>
            </a:r>
          </a:p>
        </p:txBody>
      </p:sp>
      <p:sp>
        <p:nvSpPr>
          <p:cNvPr id="16" name="Rectangular Callout 15"/>
          <p:cNvSpPr/>
          <p:nvPr/>
        </p:nvSpPr>
        <p:spPr>
          <a:xfrm>
            <a:off x="60579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a:solidFill>
                  <a:srgbClr val="C00000"/>
                </a:solidFill>
                <a:latin typeface="Arial" pitchFamily="34" charset="0"/>
                <a:cs typeface="Arial" pitchFamily="34" charset="0"/>
              </a:rPr>
              <a:t>EE</a:t>
            </a:r>
          </a:p>
        </p:txBody>
      </p:sp>
      <p:sp>
        <p:nvSpPr>
          <p:cNvPr id="17" name="Rectangular Callout 16"/>
          <p:cNvSpPr/>
          <p:nvPr/>
        </p:nvSpPr>
        <p:spPr>
          <a:xfrm>
            <a:off x="75819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a:solidFill>
                  <a:srgbClr val="C00000"/>
                </a:solidFill>
                <a:latin typeface="Arial" pitchFamily="34" charset="0"/>
                <a:cs typeface="Arial" pitchFamily="34" charset="0"/>
              </a:rPr>
              <a:t>Ag Prod</a:t>
            </a:r>
          </a:p>
        </p:txBody>
      </p:sp>
    </p:spTree>
    <p:extLst>
      <p:ext uri="{BB962C8B-B14F-4D97-AF65-F5344CB8AC3E}">
        <p14:creationId xmlns:p14="http://schemas.microsoft.com/office/powerpoint/2010/main" val="1831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7"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a:t>
            </a:r>
            <a:br>
              <a:rPr lang="en-US" dirty="0"/>
            </a:br>
            <a:r>
              <a:rPr lang="en-US" dirty="0"/>
              <a:t>Energy Price Reform</a:t>
            </a:r>
          </a:p>
        </p:txBody>
      </p:sp>
      <p:sp>
        <p:nvSpPr>
          <p:cNvPr id="3" name="Text Placeholder 2"/>
          <p:cNvSpPr>
            <a:spLocks noGrp="1"/>
          </p:cNvSpPr>
          <p:nvPr>
            <p:ph type="body" idx="1"/>
          </p:nvPr>
        </p:nvSpPr>
        <p:spPr/>
        <p:txBody>
          <a:bodyPr>
            <a:normAutofit lnSpcReduction="10000"/>
          </a:bodyPr>
          <a:lstStyle/>
          <a:p>
            <a:r>
              <a:rPr lang="en-US" dirty="0"/>
              <a:t>Generally speaking, the patterns of price adjustment suggest that energy costs will rise for the economy as a whole, conferring small welfare costs under existing patterns of technology use. </a:t>
            </a:r>
          </a:p>
          <a:p>
            <a:r>
              <a:rPr lang="en-US" dirty="0"/>
              <a:t>If however, the economy were  to react to higher energy prices by increasing efficiency, these costs could be averted. </a:t>
            </a:r>
          </a:p>
          <a:p>
            <a:r>
              <a:rPr lang="en-US" dirty="0"/>
              <a:t>Historically, energy subsidies in most countries have been associated with low efficiency levels, while higher prices induce conservation behavior and technology adoption that substantially improve energy efficiency, saving money while stimulating innovation and growth. </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473792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Fertilizer Exemption</a:t>
            </a:r>
          </a:p>
        </p:txBody>
      </p:sp>
      <p:sp>
        <p:nvSpPr>
          <p:cNvPr id="3" name="Text Placeholder 2"/>
          <p:cNvSpPr>
            <a:spLocks noGrp="1"/>
          </p:cNvSpPr>
          <p:nvPr>
            <p:ph type="body" idx="1"/>
          </p:nvPr>
        </p:nvSpPr>
        <p:spPr/>
        <p:txBody>
          <a:bodyPr>
            <a:normAutofit/>
          </a:bodyPr>
          <a:lstStyle/>
          <a:p>
            <a:r>
              <a:rPr lang="en-US" dirty="0"/>
              <a:t>With our without EE improvements, exempting the Fertilizer sector would more than offset the aggregate welfare costs of natural gas price reform.</a:t>
            </a:r>
          </a:p>
          <a:p>
            <a:r>
              <a:rPr lang="en-US" dirty="0"/>
              <a:t>The reason for this is simple, fertilizer is not merely an input to agriculture but something that increases its productivity. </a:t>
            </a:r>
          </a:p>
          <a:p>
            <a:r>
              <a:rPr lang="en-US" dirty="0"/>
              <a:t>It is important that this indirect (gas input) subsidy not promote unsustainable patterns of fertilizer application, but making this productivity tool less expensive has pervasive cost of living benefits. </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951289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Trade</a:t>
            </a:r>
          </a:p>
        </p:txBody>
      </p:sp>
      <p:sp>
        <p:nvSpPr>
          <p:cNvPr id="3" name="Text Placeholder 2"/>
          <p:cNvSpPr>
            <a:spLocks noGrp="1"/>
          </p:cNvSpPr>
          <p:nvPr>
            <p:ph type="body" idx="1"/>
          </p:nvPr>
        </p:nvSpPr>
        <p:spPr/>
        <p:txBody>
          <a:bodyPr>
            <a:normAutofit fontScale="92500" lnSpcReduction="10000"/>
          </a:bodyPr>
          <a:lstStyle/>
          <a:p>
            <a:pPr lvl="0"/>
            <a:r>
              <a:rPr lang="en-US" dirty="0"/>
              <a:t>Many have observed that coal would be a more cost-effective fuel for Bangladesh’s electric power sector.</a:t>
            </a:r>
          </a:p>
          <a:p>
            <a:pPr lvl="0"/>
            <a:r>
              <a:rPr lang="en-US" dirty="0"/>
              <a:t>Our results (Coal50) strongly support this reasoning, suggesting that gas has a high domestic and international opportunity cost, and that using coal in the electric power would free the government from subsidies without as much attendant energy cost escalation. </a:t>
            </a:r>
          </a:p>
          <a:p>
            <a:pPr lvl="0"/>
            <a:r>
              <a:rPr lang="en-US" dirty="0"/>
              <a:t>Indeed, making coal a primary electric power fuel would reduce domestic gas costs and allow it to fuel higher real consumption, savings, private and public investment. </a:t>
            </a:r>
          </a:p>
          <a:p>
            <a:pPr lvl="0"/>
            <a:r>
              <a:rPr lang="en-US" dirty="0"/>
              <a:t>Switching to more cost-effective electric power, while reforming gas prices to respond to market forces would push real Bangladeshi GDP more than 10% higher by 2030.</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98555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Exports</a:t>
            </a:r>
          </a:p>
        </p:txBody>
      </p:sp>
      <p:sp>
        <p:nvSpPr>
          <p:cNvPr id="3" name="Text Placeholder 2"/>
          <p:cNvSpPr>
            <a:spLocks noGrp="1"/>
          </p:cNvSpPr>
          <p:nvPr>
            <p:ph type="body" idx="1"/>
          </p:nvPr>
        </p:nvSpPr>
        <p:spPr/>
        <p:txBody>
          <a:bodyPr>
            <a:normAutofit fontScale="92500"/>
          </a:bodyPr>
          <a:lstStyle/>
          <a:p>
            <a:r>
              <a:rPr lang="en-US" dirty="0"/>
              <a:t>Gas may be a public resource, but selling it can finance much needed public goods and services.</a:t>
            </a:r>
          </a:p>
          <a:p>
            <a:r>
              <a:rPr lang="en-US" dirty="0"/>
              <a:t>To assess this opportunity cost, we assume Bangladesh sells up to 10% of total gas supply on the international market.</a:t>
            </a:r>
          </a:p>
          <a:p>
            <a:r>
              <a:rPr lang="en-US" dirty="0"/>
              <a:t>Our results suggest that even modest export concessions would significantly increase the country’s domestic income, employment, and trade. </a:t>
            </a:r>
          </a:p>
          <a:p>
            <a:r>
              <a:rPr lang="en-US" dirty="0"/>
              <a:t>We estimate that this policy could generate about $11B over 20 years, increasing national wealth while promoting more sustainable domestic resource use. </a:t>
            </a:r>
          </a:p>
          <a:p>
            <a:r>
              <a:rPr lang="en-US" dirty="0"/>
              <a:t>Combining Gas export with Coal import (Scenario 6) overcomes rising gas prices and further enhances growth.</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294102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Scenarios for Energy Prices, Trade, and Investment</a:t>
            </a:r>
          </a:p>
        </p:txBody>
      </p:sp>
      <p:sp>
        <p:nvSpPr>
          <p:cNvPr id="3" name="Text Placeholder 2"/>
          <p:cNvSpPr>
            <a:spLocks noGrp="1"/>
          </p:cNvSpPr>
          <p:nvPr>
            <p:ph type="body" idx="1"/>
          </p:nvPr>
        </p:nvSpPr>
        <p:spPr>
          <a:xfrm>
            <a:off x="178761" y="1506958"/>
            <a:ext cx="8839200" cy="4862054"/>
          </a:xfrm>
        </p:spPr>
        <p:txBody>
          <a:bodyPr/>
          <a:lstStyle/>
          <a:p>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7" name="Picture 6"/>
          <p:cNvPicPr>
            <a:picLocks noChangeAspect="1"/>
          </p:cNvPicPr>
          <p:nvPr/>
        </p:nvPicPr>
        <p:blipFill>
          <a:blip r:embed="rId2"/>
          <a:stretch>
            <a:fillRect/>
          </a:stretch>
        </p:blipFill>
        <p:spPr>
          <a:xfrm>
            <a:off x="32522" y="2124758"/>
            <a:ext cx="9275939" cy="3844083"/>
          </a:xfrm>
          <a:prstGeom prst="rect">
            <a:avLst/>
          </a:prstGeom>
        </p:spPr>
      </p:pic>
    </p:spTree>
    <p:extLst>
      <p:ext uri="{BB962C8B-B14F-4D97-AF65-F5344CB8AC3E}">
        <p14:creationId xmlns:p14="http://schemas.microsoft.com/office/powerpoint/2010/main" val="265466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Results</a:t>
            </a:r>
            <a:br>
              <a:rPr lang="en-US" dirty="0"/>
            </a:br>
            <a:r>
              <a:rPr lang="en-US" sz="2522" dirty="0"/>
              <a:t>(percentage change from Baseline in 2030)</a:t>
            </a:r>
            <a:endParaRPr lang="en-US" dirty="0"/>
          </a:p>
        </p:txBody>
      </p:sp>
      <p:sp>
        <p:nvSpPr>
          <p:cNvPr id="3" name="Text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7" name="Picture 6"/>
          <p:cNvPicPr>
            <a:picLocks noChangeAspect="1"/>
          </p:cNvPicPr>
          <p:nvPr/>
        </p:nvPicPr>
        <p:blipFill>
          <a:blip r:embed="rId2"/>
          <a:stretch>
            <a:fillRect/>
          </a:stretch>
        </p:blipFill>
        <p:spPr>
          <a:xfrm>
            <a:off x="11579" y="2124757"/>
            <a:ext cx="9090949" cy="3353551"/>
          </a:xfrm>
          <a:prstGeom prst="rect">
            <a:avLst/>
          </a:prstGeom>
        </p:spPr>
      </p:pic>
      <p:sp>
        <p:nvSpPr>
          <p:cNvPr id="8" name="Rectangle 7"/>
          <p:cNvSpPr/>
          <p:nvPr/>
        </p:nvSpPr>
        <p:spPr>
          <a:xfrm>
            <a:off x="2238092" y="5419687"/>
            <a:ext cx="4570570" cy="480453"/>
          </a:xfrm>
          <a:prstGeom prst="rect">
            <a:avLst/>
          </a:prstGeom>
        </p:spPr>
        <p:txBody>
          <a:bodyPr>
            <a:spAutoFit/>
          </a:bodyPr>
          <a:lstStyle/>
          <a:p>
            <a:pPr algn="ctr" fontAlgn="base">
              <a:spcBef>
                <a:spcPct val="50000"/>
              </a:spcBef>
              <a:spcAft>
                <a:spcPct val="0"/>
              </a:spcAft>
            </a:pPr>
            <a:r>
              <a:rPr lang="en-US" sz="2522" dirty="0">
                <a:solidFill>
                  <a:schemeClr val="accent2">
                    <a:alpha val="100000"/>
                  </a:schemeClr>
                </a:solidFill>
                <a:latin typeface="Arial"/>
              </a:rPr>
              <a:t>Source: Author estimates.</a:t>
            </a:r>
            <a:endParaRPr lang="en-US" sz="1441" dirty="0"/>
          </a:p>
        </p:txBody>
      </p:sp>
    </p:spTree>
    <p:extLst>
      <p:ext uri="{BB962C8B-B14F-4D97-AF65-F5344CB8AC3E}">
        <p14:creationId xmlns:p14="http://schemas.microsoft.com/office/powerpoint/2010/main" val="137562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333625" y="152400"/>
            <a:ext cx="6810375" cy="1143000"/>
          </a:xfrm>
        </p:spPr>
        <p:txBody>
          <a:bodyPr/>
          <a:lstStyle/>
          <a:p>
            <a:r>
              <a:rPr lang="en-US" altLang="en-US" sz="4400"/>
              <a:t>Vietnam: Poultry Income</a:t>
            </a:r>
          </a:p>
        </p:txBody>
      </p:sp>
      <p:pic>
        <p:nvPicPr>
          <p:cNvPr id="909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546225"/>
            <a:ext cx="7215187"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09316" name="Text Box 4"/>
          <p:cNvSpPr txBox="1">
            <a:spLocks noChangeArrowheads="1"/>
          </p:cNvSpPr>
          <p:nvPr/>
        </p:nvSpPr>
        <p:spPr bwMode="auto">
          <a:xfrm>
            <a:off x="6770688" y="1852612"/>
            <a:ext cx="2262158" cy="1366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r>
              <a:rPr lang="en-GB" altLang="en-US" sz="1800" dirty="0"/>
              <a:t>Poultry income</a:t>
            </a:r>
          </a:p>
          <a:p>
            <a:pPr algn="l"/>
            <a:r>
              <a:rPr lang="en-GB" altLang="en-US" sz="1800" dirty="0"/>
              <a:t>is far more equitably</a:t>
            </a:r>
          </a:p>
          <a:p>
            <a:pPr algn="l"/>
            <a:r>
              <a:rPr lang="en-GB" altLang="en-US" sz="1800" dirty="0"/>
              <a:t>distributed than</a:t>
            </a:r>
          </a:p>
          <a:p>
            <a:pPr algn="l"/>
            <a:r>
              <a:rPr lang="en-GB" altLang="en-US" sz="1800" dirty="0"/>
              <a:t>total income !</a:t>
            </a:r>
          </a:p>
        </p:txBody>
      </p:sp>
    </p:spTree>
    <p:extLst>
      <p:ext uri="{BB962C8B-B14F-4D97-AF65-F5344CB8AC3E}">
        <p14:creationId xmlns:p14="http://schemas.microsoft.com/office/powerpoint/2010/main" val="894065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849" y="148063"/>
            <a:ext cx="8141507" cy="1139544"/>
          </a:xfrm>
        </p:spPr>
        <p:txBody>
          <a:bodyPr/>
          <a:lstStyle/>
          <a:p>
            <a:r>
              <a:rPr lang="en-US" dirty="0"/>
              <a:t>Household Detail in the 2010 SAM</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6" name="Picture 5"/>
          <p:cNvPicPr>
            <a:picLocks noChangeAspect="1"/>
          </p:cNvPicPr>
          <p:nvPr/>
        </p:nvPicPr>
        <p:blipFill>
          <a:blip r:embed="rId2"/>
          <a:stretch>
            <a:fillRect/>
          </a:stretch>
        </p:blipFill>
        <p:spPr>
          <a:xfrm>
            <a:off x="865205" y="1419722"/>
            <a:ext cx="9610210" cy="5304207"/>
          </a:xfrm>
          <a:prstGeom prst="rect">
            <a:avLst/>
          </a:prstGeom>
        </p:spPr>
      </p:pic>
    </p:spTree>
    <p:extLst>
      <p:ext uri="{BB962C8B-B14F-4D97-AF65-F5344CB8AC3E}">
        <p14:creationId xmlns:p14="http://schemas.microsoft.com/office/powerpoint/2010/main" val="374566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 Impacts:</a:t>
            </a:r>
            <a:br>
              <a:rPr lang="en-US" dirty="0"/>
            </a:br>
            <a:r>
              <a:rPr lang="en-US" dirty="0"/>
              <a:t>Pricing Scenarios</a:t>
            </a:r>
          </a:p>
        </p:txBody>
      </p:sp>
      <p:sp>
        <p:nvSpPr>
          <p:cNvPr id="13" name="Text Placeholder 12"/>
          <p:cNvSpPr>
            <a:spLocks noGrp="1"/>
          </p:cNvSpPr>
          <p:nvPr>
            <p:ph type="body" idx="1"/>
          </p:nvPr>
        </p:nvSpPr>
        <p:spPr/>
        <p:txBody>
          <a:bodyPr/>
          <a:lstStyle/>
          <a:p>
            <a:endParaRPr lang="en-US" dirty="0"/>
          </a:p>
        </p:txBody>
      </p:sp>
      <p:sp>
        <p:nvSpPr>
          <p:cNvPr id="4" name="Date Placeholder 3"/>
          <p:cNvSpPr>
            <a:spLocks noGrp="1"/>
          </p:cNvSpPr>
          <p:nvPr>
            <p:ph type="dt" sz="half" idx="2"/>
          </p:nvPr>
        </p:nvSpPr>
        <p:spPr/>
        <p:txBody>
          <a:bodyPr/>
          <a:lstStyle/>
          <a:p>
            <a:endParaRPr lang="en-US" dirty="0"/>
          </a:p>
        </p:txBody>
      </p:sp>
      <p:pic>
        <p:nvPicPr>
          <p:cNvPr id="10" name="Picture 9"/>
          <p:cNvPicPr>
            <a:picLocks noChangeAspect="1"/>
          </p:cNvPicPr>
          <p:nvPr/>
        </p:nvPicPr>
        <p:blipFill>
          <a:blip r:embed="rId2"/>
          <a:stretch>
            <a:fillRect/>
          </a:stretch>
        </p:blipFill>
        <p:spPr>
          <a:xfrm>
            <a:off x="247406" y="1495518"/>
            <a:ext cx="4141543" cy="2482637"/>
          </a:xfrm>
          <a:prstGeom prst="rect">
            <a:avLst/>
          </a:prstGeom>
        </p:spPr>
      </p:pic>
      <p:pic>
        <p:nvPicPr>
          <p:cNvPr id="11" name="Picture 10"/>
          <p:cNvPicPr>
            <a:picLocks noChangeAspect="1"/>
          </p:cNvPicPr>
          <p:nvPr/>
        </p:nvPicPr>
        <p:blipFill>
          <a:blip r:embed="rId3"/>
          <a:stretch>
            <a:fillRect/>
          </a:stretch>
        </p:blipFill>
        <p:spPr>
          <a:xfrm>
            <a:off x="4640644" y="1495518"/>
            <a:ext cx="4141543" cy="2482637"/>
          </a:xfrm>
          <a:prstGeom prst="rect">
            <a:avLst/>
          </a:prstGeom>
        </p:spPr>
      </p:pic>
      <p:pic>
        <p:nvPicPr>
          <p:cNvPr id="12" name="Picture 11"/>
          <p:cNvPicPr>
            <a:picLocks noChangeAspect="1"/>
          </p:cNvPicPr>
          <p:nvPr/>
        </p:nvPicPr>
        <p:blipFill>
          <a:blip r:embed="rId4"/>
          <a:stretch>
            <a:fillRect/>
          </a:stretch>
        </p:blipFill>
        <p:spPr>
          <a:xfrm>
            <a:off x="2512669" y="4046799"/>
            <a:ext cx="4141543" cy="2482637"/>
          </a:xfrm>
          <a:prstGeom prst="rect">
            <a:avLst/>
          </a:prstGeom>
        </p:spPr>
      </p:pic>
      <p:sp>
        <p:nvSpPr>
          <p:cNvPr id="14" name="Footer Placeholder 1"/>
          <p:cNvSpPr>
            <a:spLocks noGrp="1"/>
          </p:cNvSpPr>
          <p:nvPr>
            <p:ph type="ftr" sz="quarter" idx="3"/>
          </p:nvPr>
        </p:nvSpPr>
        <p:spPr>
          <a:xfrm>
            <a:off x="3192845" y="6517996"/>
            <a:ext cx="2408820" cy="343222"/>
          </a:xfrm>
        </p:spPr>
        <p:txBody>
          <a:bodyPr/>
          <a:lstStyle/>
          <a:p>
            <a:endParaRPr lang="en-US" dirty="0"/>
          </a:p>
        </p:txBody>
      </p:sp>
      <p:sp>
        <p:nvSpPr>
          <p:cNvPr id="15" name="Rectangle 14"/>
          <p:cNvSpPr/>
          <p:nvPr/>
        </p:nvSpPr>
        <p:spPr>
          <a:xfrm>
            <a:off x="3845514" y="6312063"/>
            <a:ext cx="4570570" cy="286360"/>
          </a:xfrm>
          <a:prstGeom prst="rect">
            <a:avLst/>
          </a:prstGeom>
        </p:spPr>
        <p:txBody>
          <a:bodyPr>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a:t>
            </a:r>
            <a:endParaRPr lang="en-US" sz="1081" dirty="0"/>
          </a:p>
        </p:txBody>
      </p:sp>
    </p:spTree>
    <p:extLst>
      <p:ext uri="{BB962C8B-B14F-4D97-AF65-F5344CB8AC3E}">
        <p14:creationId xmlns:p14="http://schemas.microsoft.com/office/powerpoint/2010/main" val="106871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2" y="148063"/>
            <a:ext cx="8965239" cy="1139544"/>
          </a:xfrm>
        </p:spPr>
        <p:txBody>
          <a:bodyPr/>
          <a:lstStyle/>
          <a:p>
            <a:r>
              <a:rPr lang="en-US" dirty="0"/>
              <a:t>Household Impacts:</a:t>
            </a:r>
            <a:br>
              <a:rPr lang="en-US" dirty="0"/>
            </a:br>
            <a:r>
              <a:rPr lang="en-US" dirty="0"/>
              <a:t>Trade and Investment Scenarios</a:t>
            </a:r>
          </a:p>
        </p:txBody>
      </p:sp>
      <p:sp>
        <p:nvSpPr>
          <p:cNvPr id="11" name="Text Placeholder 10"/>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453339" y="1438314"/>
            <a:ext cx="4141543" cy="2482637"/>
          </a:xfrm>
          <a:prstGeom prst="rect">
            <a:avLst/>
          </a:prstGeom>
        </p:spPr>
      </p:pic>
      <p:pic>
        <p:nvPicPr>
          <p:cNvPr id="6" name="Picture 5"/>
          <p:cNvPicPr>
            <a:picLocks noChangeAspect="1"/>
          </p:cNvPicPr>
          <p:nvPr/>
        </p:nvPicPr>
        <p:blipFill>
          <a:blip r:embed="rId3"/>
          <a:stretch>
            <a:fillRect/>
          </a:stretch>
        </p:blipFill>
        <p:spPr>
          <a:xfrm>
            <a:off x="4640644" y="1438314"/>
            <a:ext cx="4141543" cy="2482637"/>
          </a:xfrm>
          <a:prstGeom prst="rect">
            <a:avLst/>
          </a:prstGeom>
        </p:spPr>
      </p:pic>
      <p:pic>
        <p:nvPicPr>
          <p:cNvPr id="7" name="Picture 6"/>
          <p:cNvPicPr>
            <a:picLocks noChangeAspect="1"/>
          </p:cNvPicPr>
          <p:nvPr/>
        </p:nvPicPr>
        <p:blipFill>
          <a:blip r:embed="rId4"/>
          <a:stretch>
            <a:fillRect/>
          </a:stretch>
        </p:blipFill>
        <p:spPr>
          <a:xfrm>
            <a:off x="453339" y="4046799"/>
            <a:ext cx="4141543" cy="2482637"/>
          </a:xfrm>
          <a:prstGeom prst="rect">
            <a:avLst/>
          </a:prstGeom>
        </p:spPr>
      </p:pic>
      <p:pic>
        <p:nvPicPr>
          <p:cNvPr id="8" name="Picture 7"/>
          <p:cNvPicPr>
            <a:picLocks noChangeAspect="1"/>
          </p:cNvPicPr>
          <p:nvPr/>
        </p:nvPicPr>
        <p:blipFill>
          <a:blip r:embed="rId5"/>
          <a:stretch>
            <a:fillRect/>
          </a:stretch>
        </p:blipFill>
        <p:spPr>
          <a:xfrm>
            <a:off x="4640644" y="4046799"/>
            <a:ext cx="4141543" cy="2482637"/>
          </a:xfrm>
          <a:prstGeom prst="rect">
            <a:avLst/>
          </a:prstGeom>
        </p:spPr>
      </p:pic>
      <p:sp>
        <p:nvSpPr>
          <p:cNvPr id="12" name="Footer Placeholder 1"/>
          <p:cNvSpPr>
            <a:spLocks noGrp="1"/>
          </p:cNvSpPr>
          <p:nvPr>
            <p:ph type="ftr" sz="quarter" idx="3"/>
          </p:nvPr>
        </p:nvSpPr>
        <p:spPr>
          <a:xfrm>
            <a:off x="3192845" y="6517996"/>
            <a:ext cx="2408820" cy="343222"/>
          </a:xfrm>
        </p:spPr>
        <p:txBody>
          <a:bodyPr/>
          <a:lstStyle/>
          <a:p>
            <a:endParaRPr lang="en-US" dirty="0"/>
          </a:p>
        </p:txBody>
      </p:sp>
      <p:sp>
        <p:nvSpPr>
          <p:cNvPr id="13" name="Rectangle 12"/>
          <p:cNvSpPr/>
          <p:nvPr/>
        </p:nvSpPr>
        <p:spPr>
          <a:xfrm>
            <a:off x="3845514" y="6312063"/>
            <a:ext cx="4570570" cy="286360"/>
          </a:xfrm>
          <a:prstGeom prst="rect">
            <a:avLst/>
          </a:prstGeom>
        </p:spPr>
        <p:txBody>
          <a:bodyPr>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a:t>
            </a:r>
            <a:endParaRPr lang="en-US" sz="1081" dirty="0"/>
          </a:p>
        </p:txBody>
      </p:sp>
    </p:spTree>
    <p:extLst>
      <p:ext uri="{BB962C8B-B14F-4D97-AF65-F5344CB8AC3E}">
        <p14:creationId xmlns:p14="http://schemas.microsoft.com/office/powerpoint/2010/main" val="3205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Resources: Vietnam</a:t>
            </a:r>
            <a:br>
              <a:rPr lang="en-US" dirty="0"/>
            </a:br>
            <a:r>
              <a:rPr lang="en-US" dirty="0"/>
              <a:t>Growth and Urbanization</a:t>
            </a:r>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914400" y="1447800"/>
            <a:ext cx="7226515" cy="4845050"/>
          </a:xfrm>
          <a:prstGeom prst="rect">
            <a:avLst/>
          </a:prstGeom>
        </p:spPr>
      </p:pic>
    </p:spTree>
    <p:extLst>
      <p:ext uri="{BB962C8B-B14F-4D97-AF65-F5344CB8AC3E}">
        <p14:creationId xmlns:p14="http://schemas.microsoft.com/office/powerpoint/2010/main" val="84331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Policy Scenarios</a:t>
            </a:r>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195694" y="1981200"/>
            <a:ext cx="9390888" cy="3657600"/>
          </a:xfrm>
          <a:prstGeom prst="rect">
            <a:avLst/>
          </a:prstGeom>
        </p:spPr>
      </p:pic>
    </p:spTree>
    <p:extLst>
      <p:ext uri="{BB962C8B-B14F-4D97-AF65-F5344CB8AC3E}">
        <p14:creationId xmlns:p14="http://schemas.microsoft.com/office/powerpoint/2010/main" val="18010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8113"/>
            <a:ext cx="8686800" cy="1143000"/>
          </a:xfrm>
        </p:spPr>
        <p:txBody>
          <a:bodyPr/>
          <a:lstStyle/>
          <a:p>
            <a:r>
              <a:rPr lang="en-US" dirty="0"/>
              <a:t>Efficiency Can Help</a:t>
            </a:r>
            <a:br>
              <a:rPr lang="en-US" dirty="0"/>
            </a:br>
            <a:r>
              <a:rPr lang="en-US" sz="3200" dirty="0"/>
              <a:t>Growth of Water Demand, 2010-2030 (percent)</a:t>
            </a:r>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2209800" y="1378688"/>
            <a:ext cx="5294615" cy="5479311"/>
          </a:xfrm>
          <a:prstGeom prst="rect">
            <a:avLst/>
          </a:prstGeom>
        </p:spPr>
      </p:pic>
    </p:spTree>
    <p:extLst>
      <p:ext uri="{BB962C8B-B14F-4D97-AF65-F5344CB8AC3E}">
        <p14:creationId xmlns:p14="http://schemas.microsoft.com/office/powerpoint/2010/main" val="2061838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not in the dry season: Storage is essential</a:t>
            </a:r>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2133600" y="1371600"/>
            <a:ext cx="5208415" cy="5406421"/>
          </a:xfrm>
          <a:prstGeom prst="rect">
            <a:avLst/>
          </a:prstGeom>
        </p:spPr>
      </p:pic>
    </p:spTree>
    <p:extLst>
      <p:ext uri="{BB962C8B-B14F-4D97-AF65-F5344CB8AC3E}">
        <p14:creationId xmlns:p14="http://schemas.microsoft.com/office/powerpoint/2010/main" val="1526348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286000"/>
            <a:ext cx="8229600" cy="1143000"/>
          </a:xfrm>
        </p:spPr>
        <p:txBody>
          <a:bodyPr/>
          <a:lstStyle/>
          <a:p>
            <a:pPr algn="ctr" eaLnBrk="1" hangingPunct="1"/>
            <a:r>
              <a:rPr lang="en-US" sz="6000" i="1">
                <a:latin typeface="Arial" charset="0"/>
              </a:rPr>
              <a:t>Discussion</a:t>
            </a:r>
          </a:p>
        </p:txBody>
      </p:sp>
    </p:spTree>
    <p:extLst>
      <p:ext uri="{BB962C8B-B14F-4D97-AF65-F5344CB8AC3E}">
        <p14:creationId xmlns:p14="http://schemas.microsoft.com/office/powerpoint/2010/main" val="19426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altLang="en-US" sz="3200"/>
              <a:t>Household Income Effects of a Backyard 	Poultry Sale Ban</a:t>
            </a:r>
          </a:p>
        </p:txBody>
      </p:sp>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838200"/>
            <a:ext cx="89947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extLst>
      <p:ext uri="{BB962C8B-B14F-4D97-AF65-F5344CB8AC3E}">
        <p14:creationId xmlns:p14="http://schemas.microsoft.com/office/powerpoint/2010/main" val="6211922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38113"/>
            <a:ext cx="9067800" cy="1143000"/>
          </a:xfrm>
        </p:spPr>
        <p:txBody>
          <a:bodyPr/>
          <a:lstStyle/>
          <a:p>
            <a:r>
              <a:rPr lang="en-US" dirty="0"/>
              <a:t>Remittances and Income Distribution:</a:t>
            </a:r>
            <a:br>
              <a:rPr lang="en-US" dirty="0"/>
            </a:br>
            <a:r>
              <a:rPr lang="en-US" dirty="0"/>
              <a:t>Kyrgyz Republic </a:t>
            </a:r>
          </a:p>
        </p:txBody>
      </p:sp>
      <p:sp>
        <p:nvSpPr>
          <p:cNvPr id="3" name="Content Placeholder 2"/>
          <p:cNvSpPr>
            <a:spLocks noGrp="1"/>
          </p:cNvSpPr>
          <p:nvPr>
            <p:ph idx="1"/>
          </p:nvPr>
        </p:nvSpPr>
        <p:spPr>
          <a:xfrm>
            <a:off x="457200" y="1600200"/>
            <a:ext cx="8229600" cy="4724400"/>
          </a:xfrm>
        </p:spPr>
        <p:txBody>
          <a:bodyPr>
            <a:normAutofit/>
          </a:bodyPr>
          <a:lstStyle/>
          <a:p>
            <a:pPr>
              <a:buNone/>
            </a:pPr>
            <a:r>
              <a:rPr lang="en-US" dirty="0"/>
              <a:t>Any external inflow can affect the variables we are talking about, but the net effect is an empirical question. </a:t>
            </a:r>
          </a:p>
          <a:p>
            <a:pPr>
              <a:buNone/>
            </a:pPr>
            <a:r>
              <a:rPr lang="en-US" dirty="0"/>
              <a:t>For the Kyrgyz republic, we contrast two simple scenarios:</a:t>
            </a:r>
          </a:p>
          <a:p>
            <a:pPr marL="1023938" lvl="1" indent="-514350">
              <a:buAutoNum type="arabicPeriod"/>
            </a:pPr>
            <a:r>
              <a:rPr lang="en-US" dirty="0"/>
              <a:t>A 10% increase in baseline remittance flows.</a:t>
            </a:r>
          </a:p>
          <a:p>
            <a:pPr marL="1023938" lvl="1" indent="-514350">
              <a:buAutoNum type="arabicPeriod"/>
            </a:pPr>
            <a:r>
              <a:rPr lang="en-US" dirty="0"/>
              <a:t>Scenario 1 combined with a 1% increase in total factor productivity.</a:t>
            </a:r>
          </a:p>
          <a:p>
            <a:pPr marL="514350" indent="-514350">
              <a:buNone/>
            </a:pPr>
            <a:r>
              <a:rPr lang="en-US" sz="2200" dirty="0"/>
              <a:t>NB: The results would be larger in an inter-temporal comparison, but the qualitative effects do not change.</a:t>
            </a:r>
          </a:p>
        </p:txBody>
      </p:sp>
    </p:spTree>
    <p:extLst>
      <p:ext uri="{BB962C8B-B14F-4D97-AF65-F5344CB8AC3E}">
        <p14:creationId xmlns:p14="http://schemas.microsoft.com/office/powerpoint/2010/main" val="146089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srcRect/>
          <a:stretch>
            <a:fillRect/>
          </a:stretch>
        </p:blipFill>
        <p:spPr bwMode="auto">
          <a:xfrm>
            <a:off x="977251" y="1600200"/>
            <a:ext cx="8014349" cy="51083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Macro Results</a:t>
            </a:r>
          </a:p>
        </p:txBody>
      </p:sp>
      <p:sp>
        <p:nvSpPr>
          <p:cNvPr id="6" name="TextBox 5"/>
          <p:cNvSpPr txBox="1"/>
          <p:nvPr/>
        </p:nvSpPr>
        <p:spPr>
          <a:xfrm>
            <a:off x="5105400" y="1706940"/>
            <a:ext cx="457200" cy="1569660"/>
          </a:xfrm>
          <a:prstGeom prst="rect">
            <a:avLst/>
          </a:prstGeom>
          <a:noFill/>
        </p:spPr>
        <p:txBody>
          <a:bodyPr wrap="square" rtlCol="0">
            <a:spAutoFit/>
          </a:bodyPr>
          <a:lstStyle/>
          <a:p>
            <a:r>
              <a:rPr lang="en-US" sz="9600" dirty="0">
                <a:solidFill>
                  <a:srgbClr val="FF0000"/>
                </a:solidFill>
                <a:latin typeface="Arial Narrow" pitchFamily="34" charset="0"/>
                <a:cs typeface="Arial" pitchFamily="34" charset="0"/>
              </a:rPr>
              <a:t>}</a:t>
            </a:r>
          </a:p>
        </p:txBody>
      </p:sp>
      <p:sp>
        <p:nvSpPr>
          <p:cNvPr id="7" name="TextBox 6"/>
          <p:cNvSpPr txBox="1"/>
          <p:nvPr/>
        </p:nvSpPr>
        <p:spPr>
          <a:xfrm>
            <a:off x="5105400" y="3078540"/>
            <a:ext cx="457200" cy="1569660"/>
          </a:xfrm>
          <a:prstGeom prst="rect">
            <a:avLst/>
          </a:prstGeom>
          <a:noFill/>
        </p:spPr>
        <p:txBody>
          <a:bodyPr wrap="square" rtlCol="0">
            <a:spAutoFit/>
          </a:bodyPr>
          <a:lstStyle/>
          <a:p>
            <a:r>
              <a:rPr lang="en-US" sz="9600" dirty="0">
                <a:solidFill>
                  <a:srgbClr val="FF0000"/>
                </a:solidFill>
                <a:latin typeface="Arial Narrow" pitchFamily="34" charset="0"/>
                <a:cs typeface="Arial" pitchFamily="34" charset="0"/>
              </a:rPr>
              <a:t>}</a:t>
            </a:r>
          </a:p>
        </p:txBody>
      </p:sp>
      <p:sp>
        <p:nvSpPr>
          <p:cNvPr id="8" name="TextBox 7"/>
          <p:cNvSpPr txBox="1"/>
          <p:nvPr/>
        </p:nvSpPr>
        <p:spPr>
          <a:xfrm>
            <a:off x="5105400" y="4572000"/>
            <a:ext cx="457200" cy="1569660"/>
          </a:xfrm>
          <a:prstGeom prst="rect">
            <a:avLst/>
          </a:prstGeom>
          <a:noFill/>
        </p:spPr>
        <p:txBody>
          <a:bodyPr wrap="square" rtlCol="0">
            <a:spAutoFit/>
          </a:bodyPr>
          <a:lstStyle/>
          <a:p>
            <a:r>
              <a:rPr lang="en-US" sz="9600" dirty="0">
                <a:solidFill>
                  <a:srgbClr val="FF0000"/>
                </a:solidFill>
                <a:latin typeface="Arial Narrow" pitchFamily="34" charset="0"/>
                <a:cs typeface="Arial" pitchFamily="34" charset="0"/>
              </a:rPr>
              <a:t>}</a:t>
            </a:r>
          </a:p>
        </p:txBody>
      </p:sp>
      <p:sp>
        <p:nvSpPr>
          <p:cNvPr id="9" name="TextBox 8"/>
          <p:cNvSpPr txBox="1"/>
          <p:nvPr/>
        </p:nvSpPr>
        <p:spPr>
          <a:xfrm>
            <a:off x="6629400" y="2076271"/>
            <a:ext cx="457200" cy="1200329"/>
          </a:xfrm>
          <a:prstGeom prst="rect">
            <a:avLst/>
          </a:prstGeom>
          <a:noFill/>
        </p:spPr>
        <p:txBody>
          <a:bodyPr wrap="square" rtlCol="0">
            <a:spAutoFit/>
          </a:bodyPr>
          <a:lstStyle/>
          <a:p>
            <a:r>
              <a:rPr lang="en-US" sz="7200" dirty="0">
                <a:solidFill>
                  <a:srgbClr val="FFC000"/>
                </a:solidFill>
                <a:latin typeface="Arial Narrow" pitchFamily="34" charset="0"/>
                <a:cs typeface="Arial" pitchFamily="34" charset="0"/>
              </a:rPr>
              <a:t>}</a:t>
            </a:r>
          </a:p>
        </p:txBody>
      </p:sp>
      <p:sp>
        <p:nvSpPr>
          <p:cNvPr id="10" name="TextBox 9"/>
          <p:cNvSpPr txBox="1"/>
          <p:nvPr/>
        </p:nvSpPr>
        <p:spPr>
          <a:xfrm>
            <a:off x="6629400" y="3124200"/>
            <a:ext cx="457200" cy="1569660"/>
          </a:xfrm>
          <a:prstGeom prst="rect">
            <a:avLst/>
          </a:prstGeom>
          <a:noFill/>
        </p:spPr>
        <p:txBody>
          <a:bodyPr wrap="square" rtlCol="0">
            <a:spAutoFit/>
          </a:bodyPr>
          <a:lstStyle/>
          <a:p>
            <a:r>
              <a:rPr lang="en-US" sz="9600" dirty="0">
                <a:solidFill>
                  <a:srgbClr val="FFC000"/>
                </a:solidFill>
                <a:latin typeface="Arial Narrow" pitchFamily="34" charset="0"/>
                <a:cs typeface="Arial" pitchFamily="34" charset="0"/>
              </a:rPr>
              <a:t>}</a:t>
            </a:r>
          </a:p>
        </p:txBody>
      </p:sp>
      <p:sp>
        <p:nvSpPr>
          <p:cNvPr id="11" name="TextBox 10"/>
          <p:cNvSpPr txBox="1"/>
          <p:nvPr/>
        </p:nvSpPr>
        <p:spPr>
          <a:xfrm>
            <a:off x="6629400" y="4572000"/>
            <a:ext cx="457200" cy="1569660"/>
          </a:xfrm>
          <a:prstGeom prst="rect">
            <a:avLst/>
          </a:prstGeom>
          <a:noFill/>
        </p:spPr>
        <p:txBody>
          <a:bodyPr wrap="square" rtlCol="0">
            <a:spAutoFit/>
          </a:bodyPr>
          <a:lstStyle/>
          <a:p>
            <a:r>
              <a:rPr lang="en-US" sz="9600" dirty="0">
                <a:solidFill>
                  <a:srgbClr val="FFC000"/>
                </a:solidFill>
                <a:latin typeface="Arial Narrow" pitchFamily="34" charset="0"/>
                <a:cs typeface="Arial" pitchFamily="34" charset="0"/>
              </a:rPr>
              <a:t>}</a:t>
            </a:r>
          </a:p>
        </p:txBody>
      </p:sp>
      <p:sp>
        <p:nvSpPr>
          <p:cNvPr id="12" name="TextBox 11"/>
          <p:cNvSpPr txBox="1"/>
          <p:nvPr/>
        </p:nvSpPr>
        <p:spPr>
          <a:xfrm>
            <a:off x="8229600" y="1706940"/>
            <a:ext cx="457200" cy="1569660"/>
          </a:xfrm>
          <a:prstGeom prst="rect">
            <a:avLst/>
          </a:prstGeom>
          <a:noFill/>
        </p:spPr>
        <p:txBody>
          <a:bodyPr wrap="square" rtlCol="0">
            <a:spAutoFit/>
          </a:bodyPr>
          <a:lstStyle/>
          <a:p>
            <a:r>
              <a:rPr lang="en-US" sz="9600" dirty="0">
                <a:solidFill>
                  <a:srgbClr val="00B050"/>
                </a:solidFill>
                <a:latin typeface="Arial Narrow" pitchFamily="34" charset="0"/>
                <a:cs typeface="Arial" pitchFamily="34" charset="0"/>
              </a:rPr>
              <a:t>}</a:t>
            </a:r>
          </a:p>
        </p:txBody>
      </p:sp>
      <p:sp>
        <p:nvSpPr>
          <p:cNvPr id="13" name="TextBox 12"/>
          <p:cNvSpPr txBox="1"/>
          <p:nvPr/>
        </p:nvSpPr>
        <p:spPr>
          <a:xfrm>
            <a:off x="8229600" y="3154740"/>
            <a:ext cx="457200" cy="1569660"/>
          </a:xfrm>
          <a:prstGeom prst="rect">
            <a:avLst/>
          </a:prstGeom>
          <a:noFill/>
        </p:spPr>
        <p:txBody>
          <a:bodyPr wrap="square" rtlCol="0">
            <a:spAutoFit/>
          </a:bodyPr>
          <a:lstStyle/>
          <a:p>
            <a:r>
              <a:rPr lang="en-US" sz="9600" dirty="0">
                <a:solidFill>
                  <a:srgbClr val="00B050"/>
                </a:solidFill>
                <a:latin typeface="Arial Narrow" pitchFamily="34" charset="0"/>
                <a:cs typeface="Arial" pitchFamily="34" charset="0"/>
              </a:rPr>
              <a:t>}</a:t>
            </a:r>
          </a:p>
        </p:txBody>
      </p:sp>
      <p:sp>
        <p:nvSpPr>
          <p:cNvPr id="14" name="TextBox 13"/>
          <p:cNvSpPr txBox="1"/>
          <p:nvPr/>
        </p:nvSpPr>
        <p:spPr>
          <a:xfrm>
            <a:off x="8229600" y="4602540"/>
            <a:ext cx="457200" cy="1569660"/>
          </a:xfrm>
          <a:prstGeom prst="rect">
            <a:avLst/>
          </a:prstGeom>
          <a:noFill/>
        </p:spPr>
        <p:txBody>
          <a:bodyPr wrap="square" rtlCol="0">
            <a:spAutoFit/>
          </a:bodyPr>
          <a:lstStyle/>
          <a:p>
            <a:r>
              <a:rPr lang="en-US" sz="9600" dirty="0">
                <a:solidFill>
                  <a:srgbClr val="00B050"/>
                </a:solidFill>
                <a:latin typeface="Arial Narrow" pitchFamily="34" charset="0"/>
                <a:cs typeface="Arial" pitchFamily="34" charset="0"/>
              </a:rPr>
              <a:t>}</a:t>
            </a:r>
          </a:p>
        </p:txBody>
      </p:sp>
    </p:spTree>
    <p:extLst>
      <p:ext uri="{BB962C8B-B14F-4D97-AF65-F5344CB8AC3E}">
        <p14:creationId xmlns:p14="http://schemas.microsoft.com/office/powerpoint/2010/main" val="10648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760071" y="1447800"/>
            <a:ext cx="7774329" cy="4953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a:t>Meso</a:t>
            </a:r>
            <a:r>
              <a:rPr lang="en-US" dirty="0"/>
              <a:t> Results</a:t>
            </a:r>
            <a:br>
              <a:rPr lang="en-US" dirty="0"/>
            </a:br>
            <a:r>
              <a:rPr lang="en-US" dirty="0"/>
              <a:t>Real Household Income</a:t>
            </a:r>
          </a:p>
        </p:txBody>
      </p:sp>
      <p:sp>
        <p:nvSpPr>
          <p:cNvPr id="5" name="TextBox 4"/>
          <p:cNvSpPr txBox="1"/>
          <p:nvPr/>
        </p:nvSpPr>
        <p:spPr>
          <a:xfrm>
            <a:off x="1447800" y="1676400"/>
            <a:ext cx="6629400" cy="400110"/>
          </a:xfrm>
          <a:prstGeom prst="rect">
            <a:avLst/>
          </a:prstGeom>
          <a:noFill/>
        </p:spPr>
        <p:txBody>
          <a:bodyPr wrap="square" rtlCol="0">
            <a:spAutoFit/>
          </a:bodyPr>
          <a:lstStyle/>
          <a:p>
            <a:r>
              <a:rPr lang="en-US" sz="2000" b="1" dirty="0">
                <a:solidFill>
                  <a:srgbClr val="0070C0"/>
                </a:solidFill>
              </a:rPr>
              <a:t>Good for the poor, but not necessarily pro-poor.</a:t>
            </a:r>
          </a:p>
        </p:txBody>
      </p:sp>
    </p:spTree>
    <p:extLst>
      <p:ext uri="{BB962C8B-B14F-4D97-AF65-F5344CB8AC3E}">
        <p14:creationId xmlns:p14="http://schemas.microsoft.com/office/powerpoint/2010/main" val="4478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RINA_NSO_UCB_Lecture">
  <a:themeElements>
    <a:clrScheme name="Custom 10">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3DA9D5"/>
      </a:hlink>
      <a:folHlink>
        <a:srgbClr val="B2B2B2"/>
      </a:folHlink>
    </a:clrScheme>
    <a:fontScheme name="PPP_BGLOB_TXT_Global12">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PP_BGLOB_TXT_Global1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P_BGLOB_TXT_Global1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P_BGLOB_TXT_Global1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P_BGLOB_TXT_Global1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P_BGLOB_TXT_Global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P_BGLOB_TXT_Global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P_BGLOB_TXT_Global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ERINA_NSO_UCB_Lecture.pot</Template>
  <TotalTime>22234</TotalTime>
  <Words>1923</Words>
  <Application>Microsoft Macintosh PowerPoint</Application>
  <PresentationFormat>On-screen Show (4:3)</PresentationFormat>
  <Paragraphs>212</Paragraphs>
  <Slides>57</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Humanst531 BT</vt:lpstr>
      <vt:lpstr>Arial</vt:lpstr>
      <vt:lpstr>Arial Black</vt:lpstr>
      <vt:lpstr>Arial Narrow</vt:lpstr>
      <vt:lpstr>Calibri</vt:lpstr>
      <vt:lpstr>Helvetica</vt:lpstr>
      <vt:lpstr>Tahoma</vt:lpstr>
      <vt:lpstr>Times New Roman</vt:lpstr>
      <vt:lpstr>Wingdings</vt:lpstr>
      <vt:lpstr>ERINA_NSO_UCB_Lecture</vt:lpstr>
      <vt:lpstr>Lecture 4: Overview of CGE Applications</vt:lpstr>
      <vt:lpstr>GE Modeling Applications</vt:lpstr>
      <vt:lpstr>Poverty Incidence vs Poverty Density</vt:lpstr>
      <vt:lpstr>PowerPoint Presentation</vt:lpstr>
      <vt:lpstr>Vietnam: Poultry Income</vt:lpstr>
      <vt:lpstr>Household Income Effects of a Backyard  Poultry Sale Ban</vt:lpstr>
      <vt:lpstr>Remittances and Income Distribution: Kyrgyz Republic </vt:lpstr>
      <vt:lpstr>Macro Results</vt:lpstr>
      <vt:lpstr>Meso Results Real Household Income</vt:lpstr>
      <vt:lpstr>Infrastructure: Two Modeling Perspectives</vt:lpstr>
      <vt:lpstr>Pakistan CGE and SAM</vt:lpstr>
      <vt:lpstr>Pakistan Household Real Income Growth  (cumulative Over Baseline, 2006-2030)</vt:lpstr>
      <vt:lpstr>Pakistan Household Income Growth (percent of 2006)</vt:lpstr>
      <vt:lpstr>Resources and Development: Mongolia</vt:lpstr>
      <vt:lpstr>Real GDP Impacts (percent change from Baseline)</vt:lpstr>
      <vt:lpstr>Macroeconomic Impacts</vt:lpstr>
      <vt:lpstr>What’s wrong with this picture? What policy makers can’t control.</vt:lpstr>
      <vt:lpstr>Policy Reform and Growth: Myanmar</vt:lpstr>
      <vt:lpstr>Rice Yields by Country/Region 1960-2010</vt:lpstr>
      <vt:lpstr>Factor Productivity Growth in Asia Percent per annum,1999-2008</vt:lpstr>
      <vt:lpstr>Real GDP Growth by Scenario (indexed to 2010=100)</vt:lpstr>
      <vt:lpstr>Real GDP Impacts of Policy Packages (Simplified by Scenario Group)</vt:lpstr>
      <vt:lpstr>Overall and Incremental GDP Growth  by Scenario (percent difference from Baseline in 2030) </vt:lpstr>
      <vt:lpstr>Sectoral Growth Dynamics Under Two Scenarios </vt:lpstr>
      <vt:lpstr>Climate Risk for Thailand Agriculture Recent Climate History: 1980-2010</vt:lpstr>
      <vt:lpstr>Sources of Vulnerability: Water</vt:lpstr>
      <vt:lpstr>Indicative Scenarios</vt:lpstr>
      <vt:lpstr>Macroeconomic Impacts</vt:lpstr>
      <vt:lpstr>Household Impacts</vt:lpstr>
      <vt:lpstr>Rice Yields: Climate Model Comparisons</vt:lpstr>
      <vt:lpstr>Rice Growing Area Over the Negative Threshold for Maximum Temperature </vt:lpstr>
      <vt:lpstr>Yield Changes: A1B Scenario</vt:lpstr>
      <vt:lpstr>Asian Regionalism and Globalization: China</vt:lpstr>
      <vt:lpstr>Asian Trade Triangle 2000</vt:lpstr>
      <vt:lpstr>Asian Trade Triangle 2020</vt:lpstr>
      <vt:lpstr>Example: Recommendations for China’s13th Five Year Plan</vt:lpstr>
      <vt:lpstr>CumulativeReal GDP by DMC,  Percent Change 2010-2030</vt:lpstr>
      <vt:lpstr>Agrofood Productivity Growth can be Pro-poor</vt:lpstr>
      <vt:lpstr>Energy Subsidies:  India and Bangladesh Domestic and International Gas Prices</vt:lpstr>
      <vt:lpstr>Food or Energy Security?</vt:lpstr>
      <vt:lpstr>Beware of Trade-offs: Low food prices are more important to the poor than low energy prices.</vt:lpstr>
      <vt:lpstr>India: Scenarios for Energy and Food Security </vt:lpstr>
      <vt:lpstr>Macroeconomic Results: India (2030 change from baseline)</vt:lpstr>
      <vt:lpstr>Bangladesh: Energy Price Reform</vt:lpstr>
      <vt:lpstr>Fertilizer Exemption</vt:lpstr>
      <vt:lpstr>Energy Trade</vt:lpstr>
      <vt:lpstr>Gas Exports</vt:lpstr>
      <vt:lpstr>Scenarios for Energy Prices, Trade, and Investment</vt:lpstr>
      <vt:lpstr>Macroeconomic Results (percentage change from Baseline in 2030)</vt:lpstr>
      <vt:lpstr>Household Detail in the 2010 SAM</vt:lpstr>
      <vt:lpstr>Household Impacts: Pricing Scenarios</vt:lpstr>
      <vt:lpstr>Household Impacts: Trade and Investment Scenarios</vt:lpstr>
      <vt:lpstr>Water Resources: Vietnam Growth and Urbanization</vt:lpstr>
      <vt:lpstr>Water Policy Scenarios</vt:lpstr>
      <vt:lpstr>Efficiency Can Help Growth of Water Demand, 2010-2030 (percent)</vt:lpstr>
      <vt:lpstr>But not in the dry season: Storage is essential</vt:lpstr>
      <vt:lpstr>Discussion</vt:lpstr>
    </vt:vector>
  </TitlesOfParts>
  <Manager/>
  <Company>UC Berkeley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CGE Intro</dc:title>
  <dc:subject/>
  <dc:creator>dwrh</dc:creator>
  <cp:keywords/>
  <dc:description/>
  <cp:lastModifiedBy>David ROLANDHOLST</cp:lastModifiedBy>
  <cp:revision>580</cp:revision>
  <dcterms:created xsi:type="dcterms:W3CDTF">2007-11-30T06:54:43Z</dcterms:created>
  <dcterms:modified xsi:type="dcterms:W3CDTF">2021-09-04T05:48:36Z</dcterms:modified>
  <cp:category/>
</cp:coreProperties>
</file>