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6" r:id="rId1"/>
  </p:sldMasterIdLst>
  <p:notesMasterIdLst>
    <p:notesMasterId r:id="rId35"/>
  </p:notesMasterIdLst>
  <p:handoutMasterIdLst>
    <p:handoutMasterId r:id="rId36"/>
  </p:handoutMasterIdLst>
  <p:sldIdLst>
    <p:sldId id="386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400" r:id="rId15"/>
    <p:sldId id="401" r:id="rId16"/>
    <p:sldId id="402" r:id="rId17"/>
    <p:sldId id="403" r:id="rId18"/>
    <p:sldId id="406" r:id="rId19"/>
    <p:sldId id="407" r:id="rId20"/>
    <p:sldId id="408" r:id="rId21"/>
    <p:sldId id="410" r:id="rId22"/>
    <p:sldId id="411" r:id="rId23"/>
    <p:sldId id="354" r:id="rId24"/>
    <p:sldId id="359" r:id="rId25"/>
    <p:sldId id="360" r:id="rId26"/>
    <p:sldId id="361" r:id="rId27"/>
    <p:sldId id="362" r:id="rId28"/>
    <p:sldId id="363" r:id="rId29"/>
    <p:sldId id="364" r:id="rId30"/>
    <p:sldId id="365" r:id="rId31"/>
    <p:sldId id="366" r:id="rId32"/>
    <p:sldId id="367" r:id="rId33"/>
    <p:sldId id="413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4"/>
    <p:restoredTop sz="94692"/>
  </p:normalViewPr>
  <p:slideViewPr>
    <p:cSldViewPr>
      <p:cViewPr varScale="1">
        <p:scale>
          <a:sx n="102" d="100"/>
          <a:sy n="102" d="100"/>
        </p:scale>
        <p:origin x="15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57450562-AF42-564B-B0CA-9F7483A9D443}" type="datetimeFigureOut">
              <a:rPr lang="en-US"/>
              <a:pPr>
                <a:defRPr/>
              </a:pPr>
              <a:t>9/20/21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405F7A29-1386-AE45-BC97-08E3D57FF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5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074C605-9C1C-BB4A-9F5A-EAD79F4E76A5}" type="datetimeFigureOut">
              <a:rPr lang="en-US"/>
              <a:pPr>
                <a:defRPr/>
              </a:pPr>
              <a:t>9/20/21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BBA38F0-539B-B542-8643-3F9C4288E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73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Helvetic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BA38F0-539B-B542-8643-3F9C4288ED2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35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66C9F3-759F-414A-9471-F2003ED26003}" type="slidenum">
              <a:rPr lang="en-US">
                <a:ea typeface="Helvetica" charset="0"/>
              </a:rPr>
              <a:pPr/>
              <a:t>14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096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AC414E-E1AF-C844-9199-1516F729563A}" type="slidenum">
              <a:rPr lang="en-US">
                <a:ea typeface="Helvetica" charset="0"/>
              </a:rPr>
              <a:pPr/>
              <a:t>15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D7CFAE-02E4-CC4E-A47B-59485DCD5034}" type="slidenum">
              <a:rPr lang="en-US">
                <a:ea typeface="Helvetica" charset="0"/>
              </a:rPr>
              <a:pPr/>
              <a:t>16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3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472238"/>
            <a:ext cx="9144000" cy="3857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667000"/>
            <a:ext cx="9144000" cy="4191000"/>
          </a:xfrm>
          <a:prstGeom prst="rect">
            <a:avLst/>
          </a:prstGeom>
          <a:gradFill rotWithShape="1">
            <a:gsLst>
              <a:gs pos="0">
                <a:srgbClr val="18472F"/>
              </a:gs>
              <a:gs pos="50000">
                <a:srgbClr val="339966"/>
              </a:gs>
              <a:gs pos="100000">
                <a:srgbClr val="1847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4775"/>
            <a:ext cx="9161463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6375" y="3305176"/>
            <a:ext cx="8731250" cy="1141413"/>
          </a:xfrm>
        </p:spPr>
        <p:txBody>
          <a:bodyPr/>
          <a:lstStyle>
            <a:lvl1pPr algn="ctr">
              <a:defRPr>
                <a:latin typeface="Tahoma" pitchFamily="34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6375" y="4545014"/>
            <a:ext cx="8731250" cy="1131887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CC00"/>
                </a:solidFill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Date Placeholder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2238"/>
            <a:ext cx="1905000" cy="344487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 smtClean="0">
                <a:solidFill>
                  <a:srgbClr val="FFFFFF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421D167-8F1D-B344-AF5C-C824724D57DF}" type="datetimeFigureOut">
              <a:rPr lang="en-US"/>
              <a:pPr>
                <a:defRPr/>
              </a:pPr>
              <a:t>9/20/21</a:t>
            </a:fld>
            <a:endParaRPr lang="en-US"/>
          </a:p>
        </p:txBody>
      </p:sp>
      <p:sp>
        <p:nvSpPr>
          <p:cNvPr id="9" name="Footer Placeholder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2238"/>
            <a:ext cx="2895600" cy="34448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5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89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38114"/>
            <a:ext cx="2247900" cy="6338887"/>
          </a:xfrm>
        </p:spPr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38114"/>
            <a:ext cx="6591300" cy="6338887"/>
          </a:xfrm>
        </p:spPr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312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926" y="96838"/>
            <a:ext cx="7688263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52613" y="1584325"/>
            <a:ext cx="7002462" cy="47498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pPr lvl="0"/>
            <a:r>
              <a:rPr lang="en-US" noProof="0" dirty="0"/>
              <a:t>Click icon to add chart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13513"/>
            <a:ext cx="1905000" cy="303212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18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614F606-E4A4-9742-8AED-5221D541F430}" type="datetimeFigureOut">
              <a:rPr lang="en-US"/>
              <a:pPr>
                <a:defRPr/>
              </a:pPr>
              <a:t>9/20/21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3089275" y="6400800"/>
            <a:ext cx="2894013" cy="457200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CF34F5B6-8A20-6243-9D4C-C0845B808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21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33626" y="138113"/>
            <a:ext cx="6810375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8585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1905000" cy="3032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>
              <a:defRPr sz="1400" b="1" i="1" smtClean="0">
                <a:solidFill>
                  <a:schemeClr val="accent2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BFDE4059-D829-3A4F-A9F1-44E406373E1E}" type="datetimeFigureOut">
              <a:rPr lang="en-US"/>
              <a:pPr>
                <a:defRPr/>
              </a:pPr>
              <a:t>9/20/21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3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900"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039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4" tIns="45707" rIns="91414" bIns="45707" anchor="ctr"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5pPr>
            <a:lvl6pPr marL="64008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6pPr>
            <a:lvl7pPr marL="128016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7pPr>
            <a:lvl8pPr marL="192024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8pPr>
            <a:lvl9pPr marL="256032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2" rIns="91425" bIns="45712" anchor="ctr"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5pPr>
            <a:lvl6pPr marL="64008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6pPr>
            <a:lvl7pPr marL="128016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7pPr>
            <a:lvl8pPr marL="192024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8pPr>
            <a:lvl9pPr marL="256032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/>
              <a:t>Click to edit Master 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ea typeface="Helvetica" charset="0"/>
                <a:cs typeface="Helvetica" charset="0"/>
              </a:defRPr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886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43400" cy="4876800"/>
          </a:xfrm>
        </p:spPr>
        <p:txBody>
          <a:bodyPr/>
          <a:lstStyle>
            <a:lvl1pPr>
              <a:defRPr sz="2800">
                <a:ea typeface="Helvetica" charset="0"/>
                <a:cs typeface="Helvetica" charset="0"/>
              </a:defRPr>
            </a:lvl1pPr>
            <a:lvl2pPr>
              <a:defRPr sz="2400">
                <a:ea typeface="Helvetica" charset="0"/>
              </a:defRPr>
            </a:lvl2pPr>
            <a:lvl3pPr>
              <a:defRPr sz="2000">
                <a:ea typeface="Helvetica" charset="0"/>
              </a:defRPr>
            </a:lvl3pPr>
            <a:lvl4pPr>
              <a:defRPr sz="1800">
                <a:ea typeface="Helvetica" charset="0"/>
              </a:defRPr>
            </a:lvl4pPr>
            <a:lvl5pPr>
              <a:defRPr sz="1800">
                <a:ea typeface="Helvetic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876800"/>
          </a:xfrm>
        </p:spPr>
        <p:txBody>
          <a:bodyPr/>
          <a:lstStyle>
            <a:lvl1pPr>
              <a:defRPr sz="2800">
                <a:ea typeface="Helvetica" charset="0"/>
                <a:cs typeface="Helvetica" charset="0"/>
              </a:defRPr>
            </a:lvl1pPr>
            <a:lvl2pPr>
              <a:defRPr sz="2400">
                <a:ea typeface="Helvetica" charset="0"/>
              </a:defRPr>
            </a:lvl2pPr>
            <a:lvl3pPr>
              <a:defRPr sz="2000">
                <a:ea typeface="Helvetica" charset="0"/>
              </a:defRPr>
            </a:lvl3pPr>
            <a:lvl4pPr>
              <a:defRPr sz="1800">
                <a:ea typeface="Helvetica" charset="0"/>
              </a:defRPr>
            </a:lvl4pPr>
            <a:lvl5pPr>
              <a:defRPr sz="1800">
                <a:ea typeface="Helvetic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531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a typeface="Helvetica" charset="0"/>
                <a:cs typeface="Helvetica" charset="0"/>
              </a:defRPr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ea typeface="Helvetica" charset="0"/>
                <a:cs typeface="Helvetica" charset="0"/>
              </a:defRPr>
            </a:lvl1pPr>
            <a:lvl2pPr>
              <a:defRPr sz="2000">
                <a:ea typeface="Helvetica" charset="0"/>
              </a:defRPr>
            </a:lvl2pPr>
            <a:lvl3pPr>
              <a:defRPr sz="1800">
                <a:ea typeface="Helvetica" charset="0"/>
              </a:defRPr>
            </a:lvl3pPr>
            <a:lvl4pPr>
              <a:defRPr sz="1600">
                <a:ea typeface="Helvetica" charset="0"/>
              </a:defRPr>
            </a:lvl4pPr>
            <a:lvl5pPr>
              <a:defRPr sz="1600">
                <a:ea typeface="Helvetica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a typeface="Helvetica" charset="0"/>
                <a:cs typeface="Helvetica" charset="0"/>
              </a:defRPr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>
                <a:ea typeface="Helvetica" charset="0"/>
                <a:cs typeface="Helvetica" charset="0"/>
              </a:defRPr>
            </a:lvl1pPr>
            <a:lvl2pPr>
              <a:defRPr sz="2000">
                <a:ea typeface="Helvetica" charset="0"/>
              </a:defRPr>
            </a:lvl2pPr>
            <a:lvl3pPr>
              <a:defRPr sz="1800">
                <a:ea typeface="Helvetica" charset="0"/>
              </a:defRPr>
            </a:lvl3pPr>
            <a:lvl4pPr>
              <a:defRPr sz="1600">
                <a:ea typeface="Helvetica" charset="0"/>
              </a:defRPr>
            </a:lvl4pPr>
            <a:lvl5pPr>
              <a:defRPr sz="1600">
                <a:ea typeface="Helvetica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78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637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33627" y="138113"/>
            <a:ext cx="6810375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896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>
                <a:solidFill>
                  <a:srgbClr val="FFC000"/>
                </a:solidFill>
                <a:ea typeface="Helvetica" charset="0"/>
                <a:cs typeface="Helvetica" charset="0"/>
              </a:defRPr>
            </a:lvl1pPr>
            <a:lvl2pPr>
              <a:defRPr sz="2800">
                <a:ea typeface="Helvetica" charset="0"/>
              </a:defRPr>
            </a:lvl2pPr>
            <a:lvl3pPr>
              <a:defRPr sz="2400">
                <a:ea typeface="Helvetica" charset="0"/>
              </a:defRPr>
            </a:lvl3pPr>
            <a:lvl4pPr>
              <a:defRPr sz="2000">
                <a:ea typeface="Helvetica" charset="0"/>
              </a:defRPr>
            </a:lvl4pPr>
            <a:lvl5pPr>
              <a:defRPr sz="2000">
                <a:ea typeface="Helvetica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>
                <a:ea typeface="Helvetica" charset="0"/>
                <a:cs typeface="Helvetica" charset="0"/>
              </a:defRPr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56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a typeface="Helvetica" charset="0"/>
                <a:cs typeface="Helvetica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FFC000"/>
                </a:solidFill>
                <a:ea typeface="Helvetica" charset="0"/>
                <a:cs typeface="Helvetica" charset="0"/>
              </a:defRPr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ea typeface="Helvetica" charset="0"/>
                <a:cs typeface="Helvetica" charset="0"/>
              </a:defRPr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42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600200"/>
            <a:ext cx="8839200" cy="4876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7652" name="Rectangle 17"/>
          <p:cNvSpPr>
            <a:spLocks noChangeArrowheads="1"/>
          </p:cNvSpPr>
          <p:nvPr/>
        </p:nvSpPr>
        <p:spPr bwMode="auto">
          <a:xfrm>
            <a:off x="5029200" y="6553200"/>
            <a:ext cx="4060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/>
          <a:lstStyle/>
          <a:p>
            <a:pPr algn="r"/>
            <a:r>
              <a:rPr lang="en-US" sz="1400" dirty="0">
                <a:solidFill>
                  <a:srgbClr val="800000"/>
                </a:solidFill>
                <a:ea typeface="Helvetica" charset="0"/>
                <a:cs typeface="Helvetica" charset="0"/>
              </a:rPr>
              <a:t>Roland-Holst     </a:t>
            </a:r>
            <a:fld id="{5EC211CC-0B33-1942-A8D2-2707303DA975}" type="slidenum">
              <a:rPr lang="en-US" sz="1400">
                <a:solidFill>
                  <a:srgbClr val="800000"/>
                </a:solidFill>
                <a:ea typeface="Helvetica" charset="0"/>
                <a:cs typeface="Helvetica" charset="0"/>
              </a:rPr>
              <a:pPr algn="r"/>
              <a:t>‹#›</a:t>
            </a:fld>
            <a:endParaRPr lang="en-US" sz="1400" dirty="0">
              <a:solidFill>
                <a:srgbClr val="800000"/>
              </a:solidFill>
              <a:ea typeface="Helvetica" charset="0"/>
              <a:cs typeface="Helvetica" charset="0"/>
            </a:endParaRPr>
          </a:p>
        </p:txBody>
      </p:sp>
      <p:pic>
        <p:nvPicPr>
          <p:cNvPr id="27653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Rectangle 17"/>
          <p:cNvSpPr>
            <a:spLocks noChangeArrowheads="1"/>
          </p:cNvSpPr>
          <p:nvPr/>
        </p:nvSpPr>
        <p:spPr bwMode="auto">
          <a:xfrm>
            <a:off x="53975" y="6494463"/>
            <a:ext cx="24384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/>
          <a:lstStyle/>
          <a:p>
            <a:r>
              <a:rPr lang="en-US" sz="1400" dirty="0">
                <a:solidFill>
                  <a:srgbClr val="800000"/>
                </a:solidFill>
                <a:ea typeface="Helvetica" charset="0"/>
                <a:cs typeface="Helvetica" charset="0"/>
              </a:rPr>
              <a:t>September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17" r:id="rId2"/>
    <p:sldLayoutId id="2147484128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  <p:sldLayoutId id="2147484130" r:id="rId12"/>
    <p:sldLayoutId id="2147484126" r:id="rId13"/>
    <p:sldLayoutId id="214748413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utoUpdateAnimBg="0"/>
      <p:bldP spid="1028" grpId="0" build="p" autoUpdateAnimBg="0" advAuto="0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+mj-lt"/>
          <a:ea typeface="Helvetica" charset="0"/>
          <a:cs typeface="Helvetica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5pPr>
      <a:lvl6pPr marL="45709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6pPr>
      <a:lvl7pPr marL="91418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7pPr>
      <a:lvl8pPr marL="137127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8pPr>
      <a:lvl9pPr marL="1828361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Helvetica" charset="0"/>
          <a:cs typeface="Helvetica" charset="0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Helvetica" charset="0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Helvetica" charset="0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Helvetica" charset="0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Helvetica" charset="0"/>
        </a:defRPr>
      </a:lvl5pPr>
      <a:lvl6pPr marL="2513996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2971086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3428178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3885268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2667000"/>
            <a:ext cx="8991600" cy="1600200"/>
          </a:xfrm>
        </p:spPr>
        <p:txBody>
          <a:bodyPr/>
          <a:lstStyle/>
          <a:p>
            <a:r>
              <a:rPr lang="en-US" sz="2400" dirty="0">
                <a:latin typeface="Tahoma" charset="0"/>
              </a:rPr>
              <a:t>Lecture 2:</a:t>
            </a:r>
            <a:br>
              <a:rPr lang="en-US" sz="2400" dirty="0">
                <a:latin typeface="Tahoma" charset="0"/>
              </a:rPr>
            </a:br>
            <a:r>
              <a:rPr lang="en-US" sz="4000" dirty="0">
                <a:latin typeface="Tahoma" charset="0"/>
              </a:rPr>
              <a:t>Overview of Structural Policy Modeling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4332305"/>
            <a:ext cx="8731250" cy="77309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600">
                <a:solidFill>
                  <a:srgbClr val="FFCC00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i="1">
                <a:latin typeface="Tahoma" charset="0"/>
                <a:ea typeface="Helvetica" charset="0"/>
                <a:cs typeface="Tahoma" charset="0"/>
              </a:rPr>
              <a:t>David Roland-Holst</a:t>
            </a:r>
            <a:endParaRPr lang="en-US" sz="2400" i="1" dirty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r>
              <a:rPr lang="en-US" sz="2000" i="1" dirty="0">
                <a:latin typeface="Tahoma" charset="0"/>
                <a:ea typeface="Helvetica" charset="0"/>
                <a:cs typeface="Tahoma" charset="0"/>
              </a:rPr>
              <a:t>UC Berkeley</a:t>
            </a:r>
            <a:endParaRPr lang="en-US" sz="1100" dirty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endParaRPr lang="en-US" sz="1400" dirty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r>
              <a:rPr lang="en-US" sz="1400" dirty="0">
                <a:latin typeface="Tahoma" charset="0"/>
                <a:ea typeface="Helvetica" charset="0"/>
                <a:cs typeface="Tahoma" charset="0"/>
              </a:rPr>
              <a:t>Uzbekistan Modeling Workshop</a:t>
            </a:r>
          </a:p>
          <a:p>
            <a:r>
              <a:rPr lang="en-US" sz="1400" dirty="0">
                <a:latin typeface="Tahoma" charset="0"/>
                <a:ea typeface="Helvetica" charset="0"/>
                <a:cs typeface="Tahoma" charset="0"/>
              </a:rPr>
              <a:t>Sponsored by ADB</a:t>
            </a:r>
          </a:p>
          <a:p>
            <a:r>
              <a:rPr lang="en-US" sz="1400" dirty="0">
                <a:latin typeface="Tahoma" charset="0"/>
                <a:ea typeface="Helvetica" charset="0"/>
                <a:cs typeface="Tahoma" charset="0"/>
              </a:rPr>
              <a:t>September-December 2021</a:t>
            </a:r>
          </a:p>
        </p:txBody>
      </p:sp>
    </p:spTree>
    <p:extLst>
      <p:ext uri="{BB962C8B-B14F-4D97-AF65-F5344CB8AC3E}">
        <p14:creationId xmlns:p14="http://schemas.microsoft.com/office/powerpoint/2010/main" val="1694023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Trade policy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8768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The issue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How do bilateral, regional, and global policies influence domestic employment and income?</a:t>
            </a:r>
          </a:p>
          <a:p>
            <a:pPr eaLnBrk="1" hangingPunct="1"/>
            <a:r>
              <a:rPr lang="en-US" dirty="0">
                <a:latin typeface="Tahoma" charset="0"/>
              </a:rPr>
              <a:t>Why a GE model?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Trade policy is the classic GE problem</a:t>
            </a:r>
          </a:p>
          <a:p>
            <a:pPr eaLnBrk="1" hangingPunct="1"/>
            <a:r>
              <a:rPr lang="en-US" dirty="0">
                <a:latin typeface="Tahoma" charset="0"/>
              </a:rPr>
              <a:t>Key insights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In most regional and global supply chains, there is a rich story about how the benefits and costs of trade policy are distributed.</a:t>
            </a:r>
          </a:p>
        </p:txBody>
      </p:sp>
    </p:spTree>
    <p:extLst>
      <p:ext uri="{BB962C8B-B14F-4D97-AF65-F5344CB8AC3E}">
        <p14:creationId xmlns:p14="http://schemas.microsoft.com/office/powerpoint/2010/main" val="169351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Public finance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The issue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How do taxes and public goods affect behavior and wealth?</a:t>
            </a:r>
          </a:p>
          <a:p>
            <a:pPr eaLnBrk="1" hangingPunct="1"/>
            <a:r>
              <a:rPr lang="en-US" dirty="0">
                <a:latin typeface="Tahoma" charset="0"/>
              </a:rPr>
              <a:t>Why a GE model?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Indirect effects can far outweigh direct ones</a:t>
            </a:r>
          </a:p>
          <a:p>
            <a:pPr eaLnBrk="1" hangingPunct="1"/>
            <a:r>
              <a:rPr lang="en-US" dirty="0">
                <a:latin typeface="Tahoma" charset="0"/>
              </a:rPr>
              <a:t>Key insights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Overall gains very small and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Very sensitive to some key assumptions</a:t>
            </a:r>
          </a:p>
          <a:p>
            <a:pPr eaLnBrk="1" hangingPunct="1"/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6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Environmental regulation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Effects of regulations such as:</a:t>
            </a:r>
          </a:p>
          <a:p>
            <a:pPr lvl="2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US" sz="2000" dirty="0">
                <a:latin typeface="Tahoma" charset="0"/>
              </a:rPr>
              <a:t>pollution</a:t>
            </a:r>
          </a:p>
          <a:p>
            <a:pPr lvl="2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US" sz="2000" dirty="0">
                <a:latin typeface="Tahoma" charset="0"/>
              </a:rPr>
              <a:t>Resource (water, fisheries, forestry) policy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Why a GE model?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Still emerging in a live policy debate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Energy and water, for example, key inputs to all production processes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Environmental policies have many indirect effects</a:t>
            </a:r>
          </a:p>
          <a:p>
            <a:pPr algn="ctr" eaLnBrk="1" hangingPunct="1">
              <a:lnSpc>
                <a:spcPct val="90000"/>
              </a:lnSpc>
            </a:pPr>
            <a:endParaRPr lang="en-US" sz="28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8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Poverty and Inequality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How to influence the real composition of income and growth?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Why a GE model?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Institutional detail is essential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Relative incomes are determined by relative prices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Constraints play a major role in incidence and distribution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Who are the winners and how can they be enlisted to support policy?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Who are the losers and how can they be compensated?</a:t>
            </a:r>
          </a:p>
          <a:p>
            <a:pPr algn="ctr" eaLnBrk="1" hangingPunct="1">
              <a:lnSpc>
                <a:spcPct val="80000"/>
              </a:lnSpc>
            </a:pPr>
            <a:endParaRPr lang="en-US" sz="28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3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  <a:latin typeface="Arial" charset="0"/>
              </a:rPr>
              <a:t>Why Model?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 may seem obvious why modeling is important, but I want to emphasize that economic and other policy modeling is not limited to just forecasting.    </a:t>
            </a:r>
          </a:p>
          <a:p>
            <a:pPr eaLnBrk="1" hangingPunct="1"/>
            <a:r>
              <a:rPr lang="en-US" dirty="0">
                <a:latin typeface="Tahoma" charset="0"/>
              </a:rPr>
              <a:t>As (and if not more) importantly, modeling can provide policymakers with the visibility to </a:t>
            </a:r>
          </a:p>
          <a:p>
            <a:pPr lvl="1"/>
            <a:r>
              <a:rPr lang="en-US" dirty="0">
                <a:latin typeface="Tahoma" charset="0"/>
              </a:rPr>
              <a:t>identify opportunities and potential challenges before policies are implemented (ex ante)</a:t>
            </a:r>
          </a:p>
          <a:p>
            <a:pPr lvl="1"/>
            <a:r>
              <a:rPr lang="en-US" dirty="0">
                <a:latin typeface="Tahoma" charset="0"/>
              </a:rPr>
              <a:t>address problems that may arise after implementation (ex post). </a:t>
            </a:r>
          </a:p>
          <a:p>
            <a:pPr eaLnBrk="1" hangingPunct="1"/>
            <a:r>
              <a:rPr lang="en-US" dirty="0">
                <a:latin typeface="Tahoma" charset="0"/>
              </a:rPr>
              <a:t>An example will help to illustrate this point.</a:t>
            </a:r>
          </a:p>
        </p:txBody>
      </p:sp>
    </p:spTree>
    <p:extLst>
      <p:ext uri="{BB962C8B-B14F-4D97-AF65-F5344CB8AC3E}">
        <p14:creationId xmlns:p14="http://schemas.microsoft.com/office/powerpoint/2010/main" val="2486477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  <a:latin typeface="Arial" charset="0"/>
              </a:rPr>
              <a:t>Why Model?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Consider the case of a poor country that is considering whether to build a new highway to support foreign tourism.</a:t>
            </a:r>
          </a:p>
          <a:p>
            <a:pPr eaLnBrk="1" hangingPunct="1"/>
            <a:r>
              <a:rPr lang="en-US" dirty="0">
                <a:latin typeface="Tahoma" charset="0"/>
              </a:rPr>
              <a:t>Based on current characteristics of tourism, demand forecasts, and extrapolation, the country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s economists predict that the new road will increase the country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s GDP by 10%.</a:t>
            </a:r>
          </a:p>
          <a:p>
            <a:pPr eaLnBrk="1" hangingPunct="1"/>
            <a:r>
              <a:rPr lang="en-US" dirty="0">
                <a:latin typeface="Tahoma" charset="0"/>
              </a:rPr>
              <a:t>Should the country build the road?</a:t>
            </a:r>
          </a:p>
          <a:p>
            <a:pPr eaLnBrk="1" hangingPunct="1"/>
            <a:endParaRPr lang="en-US" dirty="0">
              <a:latin typeface="Tahoma" charset="0"/>
            </a:endParaRPr>
          </a:p>
          <a:p>
            <a:pPr eaLnBrk="1" hangingPunct="1"/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861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Why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If the influx of tourists drove up food prices for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majority urban poor, that would undermine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poverty alleviation goals.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If sufficient detail is included in structural models, policymakers can anticipate problems and plan for them.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In this example,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policymakers might respond by building the road, but adjusting agricultural and import policies to lessen constraints on food supplies.</a:t>
            </a:r>
          </a:p>
        </p:txBody>
      </p:sp>
    </p:spTree>
    <p:extLst>
      <p:ext uri="{BB962C8B-B14F-4D97-AF65-F5344CB8AC3E}">
        <p14:creationId xmlns:p14="http://schemas.microsoft.com/office/powerpoint/2010/main" val="1311858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Basic Tenets of Modeling Strategy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 dirty="0">
                <a:latin typeface="Tahoma" charset="0"/>
              </a:rPr>
              <a:t>Policy makers need visibility about trends and linkages.</a:t>
            </a:r>
          </a:p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 dirty="0">
                <a:latin typeface="Tahoma" charset="0"/>
              </a:rPr>
              <a:t>Economic models and their results can make a lasting contribution to this under three conditions: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They must incorporate advanced data and methods.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Results must be transparent.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Should be locally implementable</a:t>
            </a:r>
          </a:p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endParaRPr lang="en-US" sz="3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16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Two Structural Model Strategies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4582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Multiplier Impact Model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 – More detailed structure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Unrealistic assumptions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Computable General Equilibrium (CGE) Model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 – Detailed structure and dynamics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Very data and technique intensive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692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Two Policy Modeling Frameworks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b="1" dirty="0">
                <a:latin typeface="Tahoma" charset="0"/>
              </a:rPr>
              <a:t>National research prototype models</a:t>
            </a:r>
            <a:r>
              <a:rPr lang="en-US" dirty="0">
                <a:latin typeface="Tahoma" charset="0"/>
              </a:rPr>
              <a:t> – A state-of-the-art single country model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b="1" dirty="0">
                <a:latin typeface="Tahoma" charset="0"/>
              </a:rPr>
              <a:t>Multiregional and Multi-national models</a:t>
            </a:r>
            <a:r>
              <a:rPr lang="en-US" dirty="0">
                <a:latin typeface="Tahoma" charset="0"/>
              </a:rPr>
              <a:t> – A model based on a multi-country framework, with flexible regional aggregation.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Examples</a:t>
            </a: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GTAP – Global (124 countries, 57 sectors)</a:t>
            </a:r>
          </a:p>
          <a:p>
            <a:pPr marL="1409700" lvl="2" indent="-609600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CARGO– CAREC economies</a:t>
            </a: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EAGLE– US (50 states, 509 sectors)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353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Contents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>
                <a:latin typeface="Tahoma" charset="0"/>
              </a:rPr>
              <a:t>General </a:t>
            </a:r>
            <a:r>
              <a:rPr lang="en-US" sz="3600" dirty="0">
                <a:latin typeface="Tahoma" charset="0"/>
              </a:rPr>
              <a:t>considerations </a:t>
            </a:r>
            <a:r>
              <a:rPr lang="en-US" sz="3600">
                <a:latin typeface="Tahoma" charset="0"/>
              </a:rPr>
              <a:t>for Policy Modeling</a:t>
            </a:r>
            <a:endParaRPr lang="en-US" sz="3600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dirty="0">
                <a:latin typeface="Tahoma" charset="0"/>
              </a:rPr>
              <a:t>Examples of GE applications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dirty="0">
                <a:latin typeface="Tahoma" charset="0"/>
              </a:rPr>
              <a:t>Overview of Social Accounting Methods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600" dirty="0">
                <a:latin typeface="Tahoma" charset="0"/>
              </a:rPr>
              <a:t>Overview of GE Modeling</a:t>
            </a:r>
          </a:p>
        </p:txBody>
      </p:sp>
    </p:spTree>
    <p:extLst>
      <p:ext uri="{BB962C8B-B14F-4D97-AF65-F5344CB8AC3E}">
        <p14:creationId xmlns:p14="http://schemas.microsoft.com/office/powerpoint/2010/main" val="3774983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>
                <a:latin typeface="Arial" charset="0"/>
              </a:rPr>
              <a:t>A Generic Modeling Facility</a:t>
            </a: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990600" y="2055813"/>
            <a:ext cx="1919288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Analytical Economic Model</a:t>
            </a: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990600" y="3505200"/>
            <a:ext cx="1920875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Social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Accounting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Matrix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990600" y="5181600"/>
            <a:ext cx="1981200" cy="84137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Satellite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Accounts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3429000" y="3867150"/>
            <a:ext cx="2073275" cy="47625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Aggregation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6019800" y="3657600"/>
            <a:ext cx="2378075" cy="830997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Assessment Model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895600" y="2590800"/>
            <a:ext cx="533400" cy="14478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2895600" y="4114800"/>
            <a:ext cx="5334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2971800" y="4191000"/>
            <a:ext cx="457200" cy="13716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5486400" y="4114800"/>
            <a:ext cx="5334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64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Forward-looking Policy Analysis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124200" y="2522538"/>
            <a:ext cx="2241550" cy="47625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Policy Scenarios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3400" y="3276600"/>
            <a:ext cx="2057400" cy="830997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Assessment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Model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943600" y="3652838"/>
            <a:ext cx="2514600" cy="461962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Projections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503488" y="5113338"/>
            <a:ext cx="3344862" cy="41592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itchFamily="18" charset="0"/>
                <a:ea typeface="+mn-ea"/>
                <a:cs typeface="Helvetica" charset="0"/>
              </a:rPr>
              <a:t>Baseline Economic Conditions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590800" y="3886200"/>
            <a:ext cx="33528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4267200" y="2971800"/>
            <a:ext cx="0" cy="9144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4267200" y="3886200"/>
            <a:ext cx="0" cy="12192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78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38113"/>
            <a:ext cx="88392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Single Country Model: 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A Schematic View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3482975" y="1965325"/>
            <a:ext cx="1633538" cy="652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Social Accounting Matrix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551488" y="1965325"/>
            <a:ext cx="1633537" cy="652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Econometric Parameter Estimates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503488" y="3500438"/>
            <a:ext cx="1633537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Policy Scenarios</a:t>
            </a:r>
          </a:p>
          <a:p>
            <a:pPr algn="ctr" eaLnBrk="1" hangingPunct="1"/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4518025" y="3500438"/>
            <a:ext cx="1631950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1">
                <a:lumMod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National Models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6640513" y="3500438"/>
            <a:ext cx="1631950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Baseline Calibration Data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482975" y="4860925"/>
            <a:ext cx="1633538" cy="6540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Numerical Results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5551488" y="4860925"/>
            <a:ext cx="1633537" cy="6540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GIS Mapping</a:t>
            </a:r>
          </a:p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(maybe)</a:t>
            </a:r>
          </a:p>
        </p:txBody>
      </p:sp>
      <p:cxnSp>
        <p:nvCxnSpPr>
          <p:cNvPr id="28682" name="AutoShape 10"/>
          <p:cNvCxnSpPr>
            <a:cxnSpLocks noChangeShapeType="1"/>
            <a:endCxn id="28681" idx="0"/>
          </p:cNvCxnSpPr>
          <p:nvPr/>
        </p:nvCxnSpPr>
        <p:spPr bwMode="auto">
          <a:xfrm>
            <a:off x="5334000" y="4186238"/>
            <a:ext cx="1035050" cy="655637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3" name="AutoShape 11"/>
          <p:cNvCxnSpPr>
            <a:cxnSpLocks noChangeShapeType="1"/>
            <a:stCxn id="28678" idx="2"/>
            <a:endCxn id="28680" idx="0"/>
          </p:cNvCxnSpPr>
          <p:nvPr/>
        </p:nvCxnSpPr>
        <p:spPr bwMode="auto">
          <a:xfrm flipH="1">
            <a:off x="4300538" y="4171950"/>
            <a:ext cx="1033462" cy="669925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4" name="AutoShape 12"/>
          <p:cNvCxnSpPr>
            <a:cxnSpLocks noChangeShapeType="1"/>
            <a:stCxn id="28677" idx="3"/>
            <a:endCxn id="28678" idx="1"/>
          </p:cNvCxnSpPr>
          <p:nvPr/>
        </p:nvCxnSpPr>
        <p:spPr bwMode="auto">
          <a:xfrm>
            <a:off x="4156075" y="3827463"/>
            <a:ext cx="342900" cy="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5" name="AutoShape 13"/>
          <p:cNvCxnSpPr>
            <a:cxnSpLocks noChangeShapeType="1"/>
            <a:stCxn id="28679" idx="1"/>
            <a:endCxn id="28678" idx="3"/>
          </p:cNvCxnSpPr>
          <p:nvPr/>
        </p:nvCxnSpPr>
        <p:spPr bwMode="auto">
          <a:xfrm flipH="1">
            <a:off x="6169025" y="3827463"/>
            <a:ext cx="452438" cy="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6" name="AutoShape 14"/>
          <p:cNvCxnSpPr>
            <a:cxnSpLocks noChangeShapeType="1"/>
            <a:stCxn id="28675" idx="2"/>
            <a:endCxn id="28678" idx="0"/>
          </p:cNvCxnSpPr>
          <p:nvPr/>
        </p:nvCxnSpPr>
        <p:spPr bwMode="auto">
          <a:xfrm>
            <a:off x="4300538" y="2636838"/>
            <a:ext cx="1033462" cy="84455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7" name="AutoShape 15"/>
          <p:cNvCxnSpPr>
            <a:cxnSpLocks noChangeShapeType="1"/>
            <a:endCxn id="28678" idx="0"/>
          </p:cNvCxnSpPr>
          <p:nvPr/>
        </p:nvCxnSpPr>
        <p:spPr bwMode="auto">
          <a:xfrm flipH="1">
            <a:off x="5334000" y="2647950"/>
            <a:ext cx="1035050" cy="852488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815974" y="2193925"/>
            <a:ext cx="2003425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Development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815975" y="3760788"/>
            <a:ext cx="1524000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Simulation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815975" y="5067300"/>
            <a:ext cx="1524000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Analysis</a:t>
            </a:r>
          </a:p>
        </p:txBody>
      </p:sp>
    </p:spTree>
    <p:extLst>
      <p:ext uri="{BB962C8B-B14F-4D97-AF65-F5344CB8AC3E}">
        <p14:creationId xmlns:p14="http://schemas.microsoft.com/office/powerpoint/2010/main" val="42528049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74994FD2-313D-954C-BA62-5C43774F2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pPr algn="ctr"/>
            <a:r>
              <a:rPr lang="en-US" altLang="en-US" sz="6000"/>
              <a:t>Model Structure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extLst>
              <a:ext uri="{FF2B5EF4-FFF2-40B4-BE49-F238E27FC236}">
                <a16:creationId xmlns:a16="http://schemas.microsoft.com/office/drawing/2014/main" id="{857EB94F-D608-7F46-B269-8670703F5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I—Overview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5CB59846-A1C4-5142-8488-B4F956D19F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8000"/>
              </a:lnSpc>
            </a:pPr>
            <a:r>
              <a:rPr lang="en-US" altLang="en-US"/>
              <a:t>Multi-sectoral and possibly multi-regional</a:t>
            </a:r>
          </a:p>
          <a:p>
            <a:pPr>
              <a:lnSpc>
                <a:spcPct val="98000"/>
              </a:lnSpc>
            </a:pPr>
            <a:r>
              <a:rPr lang="en-US" altLang="en-US"/>
              <a:t>Constant-returns-to-scale and perfect competition</a:t>
            </a:r>
          </a:p>
          <a:p>
            <a:pPr>
              <a:lnSpc>
                <a:spcPct val="98000"/>
              </a:lnSpc>
            </a:pPr>
            <a:r>
              <a:rPr lang="en-US" altLang="en-US"/>
              <a:t>(Recursive) dynamic</a:t>
            </a:r>
          </a:p>
          <a:p>
            <a:pPr>
              <a:lnSpc>
                <a:spcPct val="98000"/>
              </a:lnSpc>
            </a:pPr>
            <a:r>
              <a:rPr lang="en-US" altLang="en-US"/>
              <a:t>Single representative household per region</a:t>
            </a:r>
          </a:p>
          <a:p>
            <a:pPr>
              <a:lnSpc>
                <a:spcPct val="98000"/>
              </a:lnSpc>
            </a:pPr>
            <a:r>
              <a:rPr lang="en-US" altLang="en-US"/>
              <a:t>Government and investment activities</a:t>
            </a:r>
          </a:p>
          <a:p>
            <a:pPr>
              <a:lnSpc>
                <a:spcPct val="98000"/>
              </a:lnSpc>
            </a:pPr>
            <a:r>
              <a:rPr lang="en-US" altLang="en-US"/>
              <a:t>Linked bilateral trade flows.</a:t>
            </a:r>
          </a:p>
          <a:p>
            <a:pPr>
              <a:lnSpc>
                <a:spcPct val="98000"/>
              </a:lnSpc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>
            <a:extLst>
              <a:ext uri="{FF2B5EF4-FFF2-40B4-BE49-F238E27FC236}">
                <a16:creationId xmlns:a16="http://schemas.microsoft.com/office/drawing/2014/main" id="{CDD93CCF-E971-084C-81F1-5371FD5B0D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II—Production</a:t>
            </a:r>
          </a:p>
        </p:txBody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B0F5B009-FCC7-1140-A7A9-A5E40347C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8000"/>
              </a:lnSpc>
            </a:pPr>
            <a:r>
              <a:rPr lang="en-US" altLang="en-US" sz="2800"/>
              <a:t>Three production archetypes:</a:t>
            </a:r>
          </a:p>
          <a:p>
            <a:pPr lvl="1">
              <a:lnSpc>
                <a:spcPct val="98000"/>
              </a:lnSpc>
            </a:pPr>
            <a:r>
              <a:rPr lang="en-US" altLang="en-US" sz="2400"/>
              <a:t>Crops (extensive vs. intensive)</a:t>
            </a:r>
          </a:p>
          <a:p>
            <a:pPr lvl="1">
              <a:lnSpc>
                <a:spcPct val="98000"/>
              </a:lnSpc>
            </a:pPr>
            <a:r>
              <a:rPr lang="en-US" altLang="en-US" sz="2400"/>
              <a:t>Livestock (range-fed vs. ranch-fed)</a:t>
            </a:r>
          </a:p>
          <a:p>
            <a:pPr lvl="1">
              <a:lnSpc>
                <a:spcPct val="98000"/>
              </a:lnSpc>
            </a:pPr>
            <a:r>
              <a:rPr lang="en-US" altLang="en-US" sz="2400"/>
              <a:t>Other (standard capital-labor substitution)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Crop sectors include land, energy and agricultural chemicals as substitutable inputs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Livestock includes land and feed as substitutable inputs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Energy is a substitutable input in other sectors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Fossil fuels also rely on sector-specific resource.</a:t>
            </a:r>
          </a:p>
          <a:p>
            <a:pPr>
              <a:lnSpc>
                <a:spcPct val="98000"/>
              </a:lnSpc>
              <a:buFont typeface="Wingdings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>
            <a:extLst>
              <a:ext uri="{FF2B5EF4-FFF2-40B4-BE49-F238E27FC236}">
                <a16:creationId xmlns:a16="http://schemas.microsoft.com/office/drawing/2014/main" id="{886C6E00-F5B5-D942-8DAA-E05C07DFE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Model structure III—Factor markets</a:t>
            </a:r>
          </a:p>
        </p:txBody>
      </p:sp>
      <p:sp>
        <p:nvSpPr>
          <p:cNvPr id="197635" name="Rectangle 3">
            <a:extLst>
              <a:ext uri="{FF2B5EF4-FFF2-40B4-BE49-F238E27FC236}">
                <a16:creationId xmlns:a16="http://schemas.microsoft.com/office/drawing/2014/main" id="{201BAEC8-005B-D947-AF72-CA43DF82AF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8000"/>
              </a:lnSpc>
            </a:pPr>
            <a:r>
              <a:rPr lang="en-US" altLang="en-US"/>
              <a:t>Labor is perfectly mobile across sectors and there is a single market-clearing wage rate.</a:t>
            </a:r>
          </a:p>
          <a:p>
            <a:pPr>
              <a:lnSpc>
                <a:spcPct val="98000"/>
              </a:lnSpc>
            </a:pPr>
            <a:r>
              <a:rPr lang="en-US" altLang="en-US"/>
              <a:t>‘New’ capital is mobile across sectors, installed capital is partially mobile.</a:t>
            </a:r>
          </a:p>
          <a:p>
            <a:pPr>
              <a:lnSpc>
                <a:spcPct val="98000"/>
              </a:lnSpc>
            </a:pPr>
            <a:r>
              <a:rPr lang="en-US" altLang="en-US"/>
              <a:t>All factor income accrues to single representative household</a:t>
            </a:r>
          </a:p>
          <a:p>
            <a:pPr>
              <a:lnSpc>
                <a:spcPct val="98000"/>
              </a:lnSpc>
            </a:pPr>
            <a:r>
              <a:rPr lang="en-US" altLang="en-US"/>
              <a:t>Extended linear expenditure system for consumer demand</a:t>
            </a:r>
          </a:p>
          <a:p>
            <a:pPr>
              <a:lnSpc>
                <a:spcPct val="98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700DAE7B-C921-EC47-AF64-53C40558A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IV—Imports</a:t>
            </a:r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4653A377-A9CA-E540-B16A-4EB60A5B94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Aggregate demand is the sum of demand across industries, households, government and investment.</a:t>
            </a:r>
          </a:p>
          <a:p>
            <a:r>
              <a:rPr lang="en-US" altLang="en-US" sz="2800"/>
              <a:t>Aggregate demand is composed of domestic and imported goods.</a:t>
            </a:r>
          </a:p>
          <a:p>
            <a:r>
              <a:rPr lang="en-US" altLang="en-US" sz="2800"/>
              <a:t>Dual nested CES structure. Top nest allocates aggregate demand between domestic goods and an aggregate import bundle.</a:t>
            </a:r>
          </a:p>
          <a:p>
            <a:r>
              <a:rPr lang="en-US" altLang="en-US" sz="2800"/>
              <a:t>Second nest allocates aggregate import demand across regions of origin.</a:t>
            </a:r>
          </a:p>
          <a:p>
            <a:endParaRPr lang="en-US" altLang="en-US" sz="28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>
            <a:extLst>
              <a:ext uri="{FF2B5EF4-FFF2-40B4-BE49-F238E27FC236}">
                <a16:creationId xmlns:a16="http://schemas.microsoft.com/office/drawing/2014/main" id="{3AC414DD-62AC-5B45-A57E-18180E410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V—Bilateral trade</a:t>
            </a:r>
          </a:p>
        </p:txBody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7950CE41-45D3-204A-8E88-89A6842871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Output is modeled symmetrically with a dual nested CET structure. (Standard model assumes infinite transformation.)</a:t>
            </a:r>
          </a:p>
          <a:p>
            <a:r>
              <a:rPr lang="en-US" altLang="en-US"/>
              <a:t>A single domestic price equilibrates demand and supply of the domestic good.</a:t>
            </a:r>
          </a:p>
          <a:p>
            <a:r>
              <a:rPr lang="en-US" altLang="en-US"/>
              <a:t>Each trade node clears with a market-clearing price. The model therefore has (NxR).(R+1) equilibrium goods prices.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>
            <a:extLst>
              <a:ext uri="{FF2B5EF4-FFF2-40B4-BE49-F238E27FC236}">
                <a16:creationId xmlns:a16="http://schemas.microsoft.com/office/drawing/2014/main" id="{6D510B58-83E4-B64D-96F1-BDF87FD47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VI—Trade wedges</a:t>
            </a:r>
          </a:p>
        </p:txBody>
      </p:sp>
      <p:sp>
        <p:nvSpPr>
          <p:cNvPr id="200707" name="Rectangle 3">
            <a:extLst>
              <a:ext uri="{FF2B5EF4-FFF2-40B4-BE49-F238E27FC236}">
                <a16:creationId xmlns:a16="http://schemas.microsoft.com/office/drawing/2014/main" id="{B42222A5-9691-6546-A595-BD3AE8320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22475"/>
            <a:ext cx="8229600" cy="4302125"/>
          </a:xfrm>
        </p:spPr>
        <p:txBody>
          <a:bodyPr/>
          <a:lstStyle/>
          <a:p>
            <a:r>
              <a:rPr lang="en-US" altLang="en-US"/>
              <a:t>Each traded commodity has four prices—pre-FOB (export subsidy excluded), FOB, CIF, and post-CIF (tariff inclusive).</a:t>
            </a:r>
          </a:p>
          <a:p>
            <a:r>
              <a:rPr lang="en-US" altLang="en-US"/>
              <a:t>FOB/CIF wedge modeled using international trade and transport services.</a:t>
            </a:r>
          </a:p>
          <a:p>
            <a:r>
              <a:rPr lang="en-US" altLang="en-US"/>
              <a:t>Model also includes trade friction parameter (so-called iceberg parameter).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Oval 2"/>
          <p:cNvSpPr>
            <a:spLocks noChangeArrowheads="1"/>
          </p:cNvSpPr>
          <p:nvPr/>
        </p:nvSpPr>
        <p:spPr bwMode="auto">
          <a:xfrm>
            <a:off x="1447800" y="2286000"/>
            <a:ext cx="3124200" cy="3124200"/>
          </a:xfrm>
          <a:prstGeom prst="ellipse">
            <a:avLst/>
          </a:prstGeom>
          <a:solidFill>
            <a:schemeClr val="accent2">
              <a:alpha val="50195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0000" tIns="90000" rIns="90000" bIns="90000" anchor="ctr"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Modeling</a:t>
            </a:r>
            <a:endParaRPr lang="en-US" sz="12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theory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technique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computing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parameters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data</a:t>
            </a:r>
          </a:p>
          <a:p>
            <a:pPr algn="ctr"/>
            <a:r>
              <a:rPr lang="en-US" sz="1400" b="1" dirty="0" err="1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etc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Policy analyst</a:t>
            </a:r>
            <a:r>
              <a:rPr lang="ja-JP" altLang="en-US" dirty="0">
                <a:latin typeface="Arial" charset="0"/>
              </a:rPr>
              <a:t>’</a:t>
            </a:r>
            <a:r>
              <a:rPr lang="en-US" dirty="0">
                <a:latin typeface="Arial" charset="0"/>
              </a:rPr>
              <a:t>s balancing act </a:t>
            </a:r>
          </a:p>
        </p:txBody>
      </p:sp>
      <p:sp>
        <p:nvSpPr>
          <p:cNvPr id="142340" name="Oval 4"/>
          <p:cNvSpPr>
            <a:spLocks noChangeArrowheads="1"/>
          </p:cNvSpPr>
          <p:nvPr/>
        </p:nvSpPr>
        <p:spPr bwMode="auto">
          <a:xfrm>
            <a:off x="4038600" y="2286000"/>
            <a:ext cx="3048000" cy="3048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0000" tIns="90000" rIns="90000" bIns="90000" anchor="ctr"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Policy making</a:t>
            </a:r>
            <a:endParaRPr lang="en-US" sz="12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trade-offs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timing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balancing interests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 rot="-5400000">
            <a:off x="3617912" y="3600451"/>
            <a:ext cx="13620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3300"/>
                </a:solidFill>
                <a:latin typeface="Arial" charset="0"/>
                <a:ea typeface="Helvetica" charset="0"/>
                <a:cs typeface="Helvetica" charset="0"/>
              </a:rPr>
              <a:t>Policy analyst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40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23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2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2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2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2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2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2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2" dur="500"/>
                                        <p:tgtEl>
                                          <p:spTgt spid="14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build="p" animBg="1" autoUpdateAnimBg="0"/>
      <p:bldP spid="142340" grpId="0" build="p" animBg="1" autoUpdateAnimBg="0"/>
      <p:bldP spid="142341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63BC57EA-0CB9-BA44-A25C-9BDC60C2A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VII—Closure</a:t>
            </a:r>
          </a:p>
        </p:txBody>
      </p:sp>
      <p:sp>
        <p:nvSpPr>
          <p:cNvPr id="201731" name="Rectangle 3">
            <a:extLst>
              <a:ext uri="{FF2B5EF4-FFF2-40B4-BE49-F238E27FC236}">
                <a16:creationId xmlns:a16="http://schemas.microsoft.com/office/drawing/2014/main" id="{687DB098-6F11-E04B-AB43-F1B341761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Taxes on intermediate inputs and final demand, factors of production, output, trade, and households.</a:t>
            </a:r>
          </a:p>
          <a:p>
            <a:r>
              <a:rPr lang="en-US" altLang="en-US" sz="2800"/>
              <a:t>All taxes are exogenous save household direct taxes. The latter are endogenous to hit a given fiscal balance.</a:t>
            </a:r>
          </a:p>
          <a:p>
            <a:r>
              <a:rPr lang="en-US" altLang="en-US" sz="2800"/>
              <a:t>Investment is savings (private, public and foreign) driven.</a:t>
            </a:r>
          </a:p>
          <a:p>
            <a:r>
              <a:rPr lang="en-US" altLang="en-US" sz="2800"/>
              <a:t>Net foreign savings are exogenous.</a:t>
            </a:r>
          </a:p>
          <a:p>
            <a:r>
              <a:rPr lang="en-US" altLang="en-US" sz="2800"/>
              <a:t>Model numeraire is manufacturing value added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>
            <a:extLst>
              <a:ext uri="{FF2B5EF4-FFF2-40B4-BE49-F238E27FC236}">
                <a16:creationId xmlns:a16="http://schemas.microsoft.com/office/drawing/2014/main" id="{66F34FA1-B925-954E-8E47-4D1143630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VIII—Dynamics</a:t>
            </a:r>
          </a:p>
        </p:txBody>
      </p:sp>
      <p:sp>
        <p:nvSpPr>
          <p:cNvPr id="202755" name="Rectangle 3">
            <a:extLst>
              <a:ext uri="{FF2B5EF4-FFF2-40B4-BE49-F238E27FC236}">
                <a16:creationId xmlns:a16="http://schemas.microsoft.com/office/drawing/2014/main" id="{FD6D1BF3-D1EC-BA49-A0EC-9E4482C153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8000"/>
              </a:lnSpc>
            </a:pPr>
            <a:r>
              <a:rPr lang="en-US" altLang="en-US" sz="2800"/>
              <a:t>Labor force and population growth are exogenous.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Capital stock is driven by past investments (and depreciation).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Productivity is calibrated in baseline to achieve a GDP growth target.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Productivity is typically exogenous (i.e. fixed) in policy scenarios, though some scenarios link sectoral productivity to export/output ratio.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67D20C54-E194-AC42-81B2-14C1CB9958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structure IX—Variations</a:t>
            </a:r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69CCD1AA-91E0-B745-A3C3-B5087F20C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8000"/>
              </a:lnSpc>
            </a:pPr>
            <a:r>
              <a:rPr lang="en-US" altLang="en-US" sz="2800"/>
              <a:t>Segmented labor markets (e.g. rural vs. urban) with or without migration.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Minimum wage (with endogenous regime switch).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Tariff rate quotas (TRQs).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International capital mobility (driven by changes in relative rates of return).</a:t>
            </a:r>
          </a:p>
          <a:p>
            <a:pPr>
              <a:lnSpc>
                <a:spcPct val="98000"/>
              </a:lnSpc>
            </a:pPr>
            <a:r>
              <a:rPr lang="en-US" altLang="en-US" sz="2800"/>
              <a:t>Increasing returns to scale with contestable markets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i="1" dirty="0">
                <a:solidFill>
                  <a:srgbClr val="FFC000"/>
                </a:solidFill>
                <a:latin typeface="Arial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964653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General Equilibrium (GE) Modeling Offers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021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>
                <a:latin typeface="Tahoma" charset="0"/>
              </a:rPr>
              <a:t>The modern economy is far too complex for simple rules of thumb to achieve anything approaching optimality. 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Tahoma" charset="0"/>
              </a:rPr>
              <a:t>To support more effective responses, General Equilibrium (GE) models improve visibility for policy makers in three important areas: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Linkages and Indirect (and otherwise invisible) effects – these may significantly outweigh direct effects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Tradeoffs and Substitution patterns – ex ante assessment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Effects of resource and other constraints</a:t>
            </a:r>
          </a:p>
        </p:txBody>
      </p:sp>
    </p:spTree>
    <p:extLst>
      <p:ext uri="{BB962C8B-B14F-4D97-AF65-F5344CB8AC3E}">
        <p14:creationId xmlns:p14="http://schemas.microsoft.com/office/powerpoint/2010/main" val="13620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667000"/>
            <a:ext cx="7391400" cy="19812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Study the problem and how it has been addressed in the past</a:t>
            </a:r>
          </a:p>
          <a:p>
            <a:pPr eaLnBrk="1" hangingPunct="1"/>
            <a:r>
              <a:rPr lang="en-US" dirty="0">
                <a:latin typeface="Tahoma" charset="0"/>
              </a:rPr>
              <a:t>Study the things that most concern the policy maker</a:t>
            </a:r>
          </a:p>
          <a:p>
            <a:pPr eaLnBrk="1" hangingPunct="1"/>
            <a:r>
              <a:rPr lang="en-US" dirty="0">
                <a:latin typeface="Tahoma" charset="0"/>
              </a:rPr>
              <a:t>Identify leading stakeholders and their interests</a:t>
            </a:r>
          </a:p>
          <a:p>
            <a:pPr eaLnBrk="1" hangingPunct="1"/>
            <a:r>
              <a:rPr lang="en-US" dirty="0">
                <a:latin typeface="Tahoma" charset="0"/>
              </a:rPr>
              <a:t>Thoroughly research literature and data resources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255111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Preliminaries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15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autoUpdateAnimBg="0"/>
      <p:bldP spid="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057400"/>
            <a:ext cx="7391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Think about the General Equilibrium aspects of the problem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Why are we using a GE model for this issue?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Get the modeling right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Make sure the problem is represented in the model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 err="1">
                <a:latin typeface="Tahoma" charset="0"/>
              </a:rPr>
              <a:t>eg</a:t>
            </a:r>
            <a:r>
              <a:rPr lang="en-US" sz="2400" dirty="0">
                <a:latin typeface="Tahoma" charset="0"/>
              </a:rPr>
              <a:t> must have base tariffs if they are to be removed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Understand and explore the results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key parameters or data drive the results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How do changes in these change the results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838200" y="1371600"/>
            <a:ext cx="1844675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Modeling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2" autoUpdateAnimBg="0"/>
      <p:bldP spid="14541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7391400" cy="2971800"/>
          </a:xfrm>
        </p:spPr>
        <p:txBody>
          <a:bodyPr/>
          <a:lstStyle/>
          <a:p>
            <a:pPr eaLnBrk="1" hangingPunct="1"/>
            <a:r>
              <a:rPr lang="en-US" sz="3200" dirty="0">
                <a:latin typeface="Tahoma" charset="0"/>
              </a:rPr>
              <a:t>Explain without technical detail</a:t>
            </a:r>
          </a:p>
          <a:p>
            <a:pPr eaLnBrk="1" hangingPunct="1"/>
            <a:r>
              <a:rPr lang="en-US" sz="3200" dirty="0">
                <a:latin typeface="Tahoma" charset="0"/>
              </a:rPr>
              <a:t>Address policy maker’s concerns</a:t>
            </a:r>
          </a:p>
          <a:p>
            <a:pPr eaLnBrk="1" hangingPunct="1"/>
            <a:r>
              <a:rPr lang="en-US" sz="3200" dirty="0">
                <a:latin typeface="Tahoma" charset="0"/>
              </a:rPr>
              <a:t>Repeat all the previous steps as necessary</a:t>
            </a:r>
          </a:p>
          <a:p>
            <a:pPr eaLnBrk="1" hangingPunct="1"/>
            <a:endParaRPr lang="en-US" sz="3200" dirty="0">
              <a:latin typeface="Tahoma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302895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Communication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37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autoUpdateAnimBg="0"/>
      <p:bldP spid="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Examples of GE Applications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eaLnBrk="1" hangingPunct="1"/>
            <a:r>
              <a:rPr lang="en-US" sz="3600" dirty="0">
                <a:latin typeface="Tahoma" charset="0"/>
              </a:rPr>
              <a:t>Agricultural Policy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Resource Development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Trade policy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Public Finance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Infrastructure Investment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Environmental Policy</a:t>
            </a:r>
          </a:p>
          <a:p>
            <a:pPr eaLnBrk="1" hangingPunct="1"/>
            <a:r>
              <a:rPr lang="en-US" sz="3600" dirty="0">
                <a:latin typeface="Tahoma" charset="0"/>
              </a:rPr>
              <a:t>Poverty and Inequality</a:t>
            </a:r>
          </a:p>
        </p:txBody>
      </p:sp>
    </p:spTree>
    <p:extLst>
      <p:ext uri="{BB962C8B-B14F-4D97-AF65-F5344CB8AC3E}">
        <p14:creationId xmlns:p14="http://schemas.microsoft.com/office/powerpoint/2010/main" val="27504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Agricultural Policy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does agriculture contribute to the economy and what does the (domestic and international) economy contribute to agriculture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are the detailed effects of agriculture policy?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Why a GE model?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Agriculture remains a dominant sector in China, the most important source of income for the poor, and will experience many transitions in the next generation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Agriculture can be a main driver for growth and poverty alleviation, but the composition of this growth will be very complex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Big contrast with partial equilibrium analysis</a:t>
            </a:r>
          </a:p>
        </p:txBody>
      </p:sp>
    </p:spTree>
    <p:extLst>
      <p:ext uri="{BB962C8B-B14F-4D97-AF65-F5344CB8AC3E}">
        <p14:creationId xmlns:p14="http://schemas.microsoft.com/office/powerpoint/2010/main" val="183364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bldLvl="2" autoUpdateAnimBg="0"/>
    </p:bldLst>
  </p:timing>
</p:sld>
</file>

<file path=ppt/theme/theme1.xml><?xml version="1.0" encoding="utf-8"?>
<a:theme xmlns:a="http://schemas.openxmlformats.org/drawingml/2006/main" name="ERINA_NSO_UCB_Lecture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BGLOB_TXT_Global12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P_BGLOB_TXT_Global1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BGLOB_TXT_Global1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ERINA_NSO_UCB_Lecture.pot</Template>
  <TotalTime>22059</TotalTime>
  <Words>1532</Words>
  <Application>Microsoft Macintosh PowerPoint</Application>
  <PresentationFormat>On-screen Show (4:3)</PresentationFormat>
  <Paragraphs>220</Paragraphs>
  <Slides>33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Arial</vt:lpstr>
      <vt:lpstr>Calibri</vt:lpstr>
      <vt:lpstr>Courier New</vt:lpstr>
      <vt:lpstr>Tahoma</vt:lpstr>
      <vt:lpstr>Times New Roman</vt:lpstr>
      <vt:lpstr>Wingdings</vt:lpstr>
      <vt:lpstr>ERINA_NSO_UCB_Lecture</vt:lpstr>
      <vt:lpstr>Lecture 2: Overview of Structural Policy Modeling</vt:lpstr>
      <vt:lpstr>Contents</vt:lpstr>
      <vt:lpstr>Policy analyst’s balancing act </vt:lpstr>
      <vt:lpstr>General Equilibrium (GE) Modeling Offers</vt:lpstr>
      <vt:lpstr>The process of policy analysis</vt:lpstr>
      <vt:lpstr>The process of policy analysis</vt:lpstr>
      <vt:lpstr>The process of policy analysis</vt:lpstr>
      <vt:lpstr>Examples of GE Applications</vt:lpstr>
      <vt:lpstr>Agricultural Policy</vt:lpstr>
      <vt:lpstr>Trade policy</vt:lpstr>
      <vt:lpstr>Public finance</vt:lpstr>
      <vt:lpstr>Environmental regulation</vt:lpstr>
      <vt:lpstr>Poverty and Inequality</vt:lpstr>
      <vt:lpstr>Why Model?</vt:lpstr>
      <vt:lpstr>Why Model?</vt:lpstr>
      <vt:lpstr>Why Model?</vt:lpstr>
      <vt:lpstr>Basic Tenets of Modeling Strategy</vt:lpstr>
      <vt:lpstr>Two Structural Model Strategies</vt:lpstr>
      <vt:lpstr>Two Policy Modeling Frameworks</vt:lpstr>
      <vt:lpstr>A Generic Modeling Facility</vt:lpstr>
      <vt:lpstr>Forward-looking Policy Analysis</vt:lpstr>
      <vt:lpstr>Single Country Model:  A Schematic View</vt:lpstr>
      <vt:lpstr>Model Structure</vt:lpstr>
      <vt:lpstr>Model structure I—Overview</vt:lpstr>
      <vt:lpstr>Model structure II—Production</vt:lpstr>
      <vt:lpstr>Model structure III—Factor markets</vt:lpstr>
      <vt:lpstr>Model structure IV—Imports</vt:lpstr>
      <vt:lpstr>Model structure V—Bilateral trade</vt:lpstr>
      <vt:lpstr>Model structure VI—Trade wedges</vt:lpstr>
      <vt:lpstr>Model structure VII—Closure</vt:lpstr>
      <vt:lpstr>Model structure VIII—Dynamics</vt:lpstr>
      <vt:lpstr>Model structure IX—Variations</vt:lpstr>
      <vt:lpstr>Discussion</vt:lpstr>
    </vt:vector>
  </TitlesOfParts>
  <Manager/>
  <Company>UC Berkeley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CGE Intro</dc:title>
  <dc:subject/>
  <dc:creator>dwrh</dc:creator>
  <cp:keywords/>
  <dc:description/>
  <cp:lastModifiedBy>David ROLANDHOLST</cp:lastModifiedBy>
  <cp:revision>592</cp:revision>
  <cp:lastPrinted>2013-07-08T08:12:53Z</cp:lastPrinted>
  <dcterms:created xsi:type="dcterms:W3CDTF">2007-11-30T06:54:43Z</dcterms:created>
  <dcterms:modified xsi:type="dcterms:W3CDTF">2021-09-20T21:45:25Z</dcterms:modified>
  <cp:category/>
</cp:coreProperties>
</file>