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BF2213-2F71-57A2-219C-734D3F2E7AAB}" v="1" dt="2026-04-08T17:40:35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54" d="100"/>
          <a:sy n="154" d="100"/>
        </p:scale>
        <p:origin x="8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D899B8-2451-6E26-0FEA-C9A4285663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BC2DBA-42F9-94B5-8429-C59D8F03D4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F071D-2B84-D644-8F47-4E2B7AF5FE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154039-E701-8B04-5CBF-8E26630C3B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FC63A2-9955-3229-E08A-EFD9C7B431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6E92C-D2DC-FD46-ACA5-3858C82D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07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45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73152" cy="301752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13232" y="86868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Таван</a:t>
            </a: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Хоногийн</a:t>
            </a: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Тосгоны</a:t>
            </a: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Сургалтын</a:t>
            </a: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Хөтөлбөр</a:t>
            </a:r>
            <a:endParaRPr lang="en-US" sz="3600"/>
          </a:p>
        </p:txBody>
      </p:sp>
      <p:sp>
        <p:nvSpPr>
          <p:cNvPr id="6" name="Text 4"/>
          <p:cNvSpPr/>
          <p:nvPr/>
        </p:nvSpPr>
        <p:spPr>
          <a:xfrm>
            <a:off x="713232" y="18745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err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Монголын</a:t>
            </a:r>
            <a:r>
              <a:rPr lang="en-US" sz="180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err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ноосны</a:t>
            </a:r>
            <a:r>
              <a:rPr lang="en-US" sz="180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err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үйлдвэрчдийн</a:t>
            </a:r>
            <a:r>
              <a:rPr lang="en-US" sz="180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err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нийгэм</a:t>
            </a:r>
            <a:r>
              <a:rPr lang="en-US" sz="180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err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харилцаа</a:t>
            </a:r>
            <a:endParaRPr lang="en-US" sz="1800"/>
          </a:p>
        </p:txBody>
      </p:sp>
      <p:sp>
        <p:nvSpPr>
          <p:cNvPr id="7" name="Shape 5"/>
          <p:cNvSpPr/>
          <p:nvPr/>
        </p:nvSpPr>
        <p:spPr>
          <a:xfrm>
            <a:off x="713232" y="2578608"/>
            <a:ext cx="2011680" cy="438912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13232" y="257860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Хамт</a:t>
            </a:r>
            <a:endParaRPr lang="en-US" sz="1300"/>
          </a:p>
        </p:txBody>
      </p:sp>
      <p:sp>
        <p:nvSpPr>
          <p:cNvPr id="9" name="Shape 7"/>
          <p:cNvSpPr/>
          <p:nvPr/>
        </p:nvSpPr>
        <p:spPr>
          <a:xfrm>
            <a:off x="3044952" y="2578608"/>
            <a:ext cx="2011680" cy="438912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044952" y="257860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Суралцаа</a:t>
            </a:r>
            <a:endParaRPr lang="en-US" sz="1300"/>
          </a:p>
        </p:txBody>
      </p:sp>
      <p:sp>
        <p:nvSpPr>
          <p:cNvPr id="11" name="Shape 9"/>
          <p:cNvSpPr/>
          <p:nvPr/>
        </p:nvSpPr>
        <p:spPr>
          <a:xfrm>
            <a:off x="5376672" y="2578608"/>
            <a:ext cx="2011680" cy="438912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376672" y="257860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Зах</a:t>
            </a:r>
            <a:endParaRPr lang="en-US" sz="1300"/>
          </a:p>
        </p:txBody>
      </p:sp>
      <p:sp>
        <p:nvSpPr>
          <p:cNvPr id="13" name="Text 11"/>
          <p:cNvSpPr/>
          <p:nvPr/>
        </p:nvSpPr>
        <p:spPr>
          <a:xfrm>
            <a:off x="713232" y="32461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 err="1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Тийм</a:t>
            </a:r>
            <a:r>
              <a:rPr lang="en-US" sz="1300" dirty="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бүр</a:t>
            </a:r>
            <a:r>
              <a:rPr lang="en-US" sz="1300" dirty="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10 </a:t>
            </a:r>
            <a:r>
              <a:rPr lang="en-US" sz="1300" dirty="0" err="1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</a:t>
            </a:r>
            <a:r>
              <a:rPr lang="en-US" sz="1300" dirty="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3 </a:t>
            </a:r>
            <a:r>
              <a:rPr lang="en-US" sz="1300" dirty="0" err="1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хоног</a:t>
            </a:r>
            <a:r>
              <a:rPr lang="en-US" sz="1300" dirty="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r>
              <a:rPr lang="en-US" sz="1300" dirty="0" err="1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Өдөрт</a:t>
            </a:r>
            <a:r>
              <a:rPr lang="en-US" sz="130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 </a:t>
            </a:r>
            <a:r>
              <a:rPr lang="en-US" sz="1300" dirty="0" err="1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цаг</a:t>
            </a:r>
            <a:r>
              <a:rPr lang="en-US" sz="1300" dirty="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Монгол </a:t>
            </a:r>
            <a:r>
              <a:rPr lang="en-US" sz="1300" dirty="0" err="1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хэлээр</a:t>
            </a:r>
            <a:r>
              <a:rPr lang="en-US" sz="1300" dirty="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явагдана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0" y="475488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Тосгоны туршилтын хөтөлбөр  |  Монголын ноосны үйлдвэрчдийн нийгэм харилцаа</a:t>
            </a:r>
            <a:endParaRPr lang="en-US" sz="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24A48B0-AC39-A97E-1671-FB15B2CE1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4582" y="3976308"/>
            <a:ext cx="2095130" cy="8563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9427"/>
            <a:ext cx="9144000" cy="10515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201168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Сургалтын</a:t>
            </a: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 </a:t>
            </a:r>
            <a:r>
              <a:rPr lang="en-US" sz="3600" b="1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Хоногийн</a:t>
            </a: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Тойм</a:t>
            </a:r>
            <a:endParaRPr lang="en-US" sz="3600"/>
          </a:p>
        </p:txBody>
      </p:sp>
      <p:sp>
        <p:nvSpPr>
          <p:cNvPr id="5" name="Shape 3"/>
          <p:cNvSpPr/>
          <p:nvPr/>
        </p:nvSpPr>
        <p:spPr>
          <a:xfrm>
            <a:off x="256032" y="1243169"/>
            <a:ext cx="1517904" cy="540327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6" name="Text 4"/>
          <p:cNvSpPr/>
          <p:nvPr/>
        </p:nvSpPr>
        <p:spPr>
          <a:xfrm>
            <a:off x="25603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1-р өдөр</a:t>
            </a:r>
            <a:endParaRPr lang="en-US" sz="1050"/>
          </a:p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Танилцуулга ба Чиглүүлэг</a:t>
            </a:r>
            <a:endParaRPr lang="en-US" sz="1050"/>
          </a:p>
        </p:txBody>
      </p:sp>
      <p:sp>
        <p:nvSpPr>
          <p:cNvPr id="7" name="Shape 5"/>
          <p:cNvSpPr/>
          <p:nvPr/>
        </p:nvSpPr>
        <p:spPr>
          <a:xfrm>
            <a:off x="25603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8" name="Text 6"/>
          <p:cNvSpPr/>
          <p:nvPr/>
        </p:nvSpPr>
        <p:spPr>
          <a:xfrm>
            <a:off x="31089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Угтан авах ба зорилго</a:t>
            </a:r>
            <a:endParaRPr lang="en-US" sz="1050"/>
          </a:p>
        </p:txBody>
      </p:sp>
      <p:sp>
        <p:nvSpPr>
          <p:cNvPr id="9" name="Shape 7"/>
          <p:cNvSpPr/>
          <p:nvPr/>
        </p:nvSpPr>
        <p:spPr>
          <a:xfrm>
            <a:off x="25603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0" name="Text 8"/>
          <p:cNvSpPr/>
          <p:nvPr/>
        </p:nvSpPr>
        <p:spPr>
          <a:xfrm>
            <a:off x="31089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Сүлжээ хэрхэн ажилладаг вэ</a:t>
            </a:r>
            <a:endParaRPr lang="en-US" sz="1050"/>
          </a:p>
        </p:txBody>
      </p:sp>
      <p:sp>
        <p:nvSpPr>
          <p:cNvPr id="11" name="Shape 9"/>
          <p:cNvSpPr/>
          <p:nvPr/>
        </p:nvSpPr>
        <p:spPr>
          <a:xfrm>
            <a:off x="25603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31089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Ухаалаг утас ашиглах</a:t>
            </a:r>
            <a:endParaRPr lang="en-US" sz="1050"/>
          </a:p>
        </p:txBody>
      </p:sp>
      <p:sp>
        <p:nvSpPr>
          <p:cNvPr id="13" name="Shape 11"/>
          <p:cNvSpPr/>
          <p:nvPr/>
        </p:nvSpPr>
        <p:spPr>
          <a:xfrm>
            <a:off x="25603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4" name="Text 12"/>
          <p:cNvSpPr/>
          <p:nvPr/>
        </p:nvSpPr>
        <p:spPr>
          <a:xfrm>
            <a:off x="31089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Фэйсбүүк бүлэгт нэгдэх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5603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6" name="Text 14"/>
          <p:cNvSpPr/>
          <p:nvPr/>
        </p:nvSpPr>
        <p:spPr>
          <a:xfrm>
            <a:off x="31089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Өдөр тутмын дэглэм ба сүлжээ</a:t>
            </a:r>
            <a:endParaRPr lang="en-US" sz="1050"/>
          </a:p>
        </p:txBody>
      </p:sp>
      <p:sp>
        <p:nvSpPr>
          <p:cNvPr id="17" name="Shape 15"/>
          <p:cNvSpPr/>
          <p:nvPr/>
        </p:nvSpPr>
        <p:spPr>
          <a:xfrm>
            <a:off x="1993392" y="1216152"/>
            <a:ext cx="1517904" cy="594360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199339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2-р өдөр</a:t>
            </a:r>
            <a:endParaRPr lang="en-US" sz="1050"/>
          </a:p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Хамт олон ба Мал Маллагаа</a:t>
            </a:r>
            <a:endParaRPr lang="en-US" sz="1050"/>
          </a:p>
        </p:txBody>
      </p:sp>
      <p:sp>
        <p:nvSpPr>
          <p:cNvPr id="19" name="Shape 17"/>
          <p:cNvSpPr/>
          <p:nvPr/>
        </p:nvSpPr>
        <p:spPr>
          <a:xfrm>
            <a:off x="199339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0" name="Text 18"/>
          <p:cNvSpPr/>
          <p:nvPr/>
        </p:nvSpPr>
        <p:spPr>
          <a:xfrm>
            <a:off x="204825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Бүлэгт нийтлэх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199339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2" name="Text 20"/>
          <p:cNvSpPr/>
          <p:nvPr/>
        </p:nvSpPr>
        <p:spPr>
          <a:xfrm>
            <a:off x="204825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Мал маллагааны үндэс</a:t>
            </a:r>
            <a:endParaRPr lang="en-US" sz="1050"/>
          </a:p>
        </p:txBody>
      </p:sp>
      <p:sp>
        <p:nvSpPr>
          <p:cNvPr id="23" name="Shape 21"/>
          <p:cNvSpPr/>
          <p:nvPr/>
        </p:nvSpPr>
        <p:spPr>
          <a:xfrm>
            <a:off x="199339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204825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Сүргийн эрүүл мэндийн шалгалт</a:t>
            </a:r>
            <a:endParaRPr lang="en-US" sz="1050"/>
          </a:p>
        </p:txBody>
      </p:sp>
      <p:sp>
        <p:nvSpPr>
          <p:cNvPr id="25" name="Shape 23"/>
          <p:cNvSpPr/>
          <p:nvPr/>
        </p:nvSpPr>
        <p:spPr>
          <a:xfrm>
            <a:off x="199339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6" name="Text 24"/>
          <p:cNvSpPr/>
          <p:nvPr/>
        </p:nvSpPr>
        <p:spPr>
          <a:xfrm>
            <a:off x="204825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Бэлчээрийн мэдээлэл хуваалцах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199339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8" name="Text 26"/>
          <p:cNvSpPr/>
          <p:nvPr/>
        </p:nvSpPr>
        <p:spPr>
          <a:xfrm>
            <a:off x="204825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Итгэлтэй гишүүдийг олох</a:t>
            </a:r>
            <a:endParaRPr lang="en-US" sz="1050"/>
          </a:p>
        </p:txBody>
      </p:sp>
      <p:sp>
        <p:nvSpPr>
          <p:cNvPr id="29" name="Shape 27"/>
          <p:cNvSpPr/>
          <p:nvPr/>
        </p:nvSpPr>
        <p:spPr>
          <a:xfrm>
            <a:off x="3730752" y="1216152"/>
            <a:ext cx="1517904" cy="594360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373075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3-р өдөр</a:t>
            </a:r>
            <a:endParaRPr lang="en-US" sz="1050"/>
          </a:p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Сургалтын Материал</a:t>
            </a:r>
            <a:endParaRPr lang="en-US" sz="1050"/>
          </a:p>
        </p:txBody>
      </p:sp>
      <p:sp>
        <p:nvSpPr>
          <p:cNvPr id="31" name="Shape 29"/>
          <p:cNvSpPr/>
          <p:nvPr/>
        </p:nvSpPr>
        <p:spPr>
          <a:xfrm>
            <a:off x="373075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2" name="Text 30"/>
          <p:cNvSpPr/>
          <p:nvPr/>
        </p:nvSpPr>
        <p:spPr>
          <a:xfrm>
            <a:off x="378561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Тэжээл ба өвс тэжээлийн төлөвлөлт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373075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4" name="Text 32"/>
          <p:cNvSpPr/>
          <p:nvPr/>
        </p:nvSpPr>
        <p:spPr>
          <a:xfrm>
            <a:off x="378561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Сайн чанарын ямаа үржүүлэх</a:t>
            </a:r>
            <a:endParaRPr lang="en-US" sz="1050"/>
          </a:p>
        </p:txBody>
      </p:sp>
      <p:sp>
        <p:nvSpPr>
          <p:cNvPr id="35" name="Shape 33"/>
          <p:cNvSpPr/>
          <p:nvPr/>
        </p:nvSpPr>
        <p:spPr>
          <a:xfrm>
            <a:off x="373075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378561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Малын эрүүл мэнд ба өвчин</a:t>
            </a:r>
            <a:endParaRPr lang="en-US" sz="1050"/>
          </a:p>
        </p:txBody>
      </p:sp>
      <p:sp>
        <p:nvSpPr>
          <p:cNvPr id="37" name="Shape 35"/>
          <p:cNvSpPr/>
          <p:nvPr/>
        </p:nvSpPr>
        <p:spPr>
          <a:xfrm>
            <a:off x="373075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8" name="Text 36"/>
          <p:cNvSpPr/>
          <p:nvPr/>
        </p:nvSpPr>
        <p:spPr>
          <a:xfrm>
            <a:off x="378561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Хоол тэжээл ба хүнсний аюулгүй байдал</a:t>
            </a:r>
            <a:endParaRPr lang="en-US" sz="1050"/>
          </a:p>
        </p:txBody>
      </p:sp>
      <p:sp>
        <p:nvSpPr>
          <p:cNvPr id="39" name="Shape 37"/>
          <p:cNvSpPr/>
          <p:nvPr/>
        </p:nvSpPr>
        <p:spPr>
          <a:xfrm>
            <a:off x="373075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378561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Онлайн зөвлөгөөний үйлчилгээ</a:t>
            </a:r>
            <a:endParaRPr lang="en-US" sz="1050"/>
          </a:p>
        </p:txBody>
      </p:sp>
      <p:sp>
        <p:nvSpPr>
          <p:cNvPr id="41" name="Shape 39"/>
          <p:cNvSpPr/>
          <p:nvPr/>
        </p:nvSpPr>
        <p:spPr>
          <a:xfrm>
            <a:off x="5468112" y="1216152"/>
            <a:ext cx="1517904" cy="594360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2" name="Text 40"/>
          <p:cNvSpPr/>
          <p:nvPr/>
        </p:nvSpPr>
        <p:spPr>
          <a:xfrm>
            <a:off x="546811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4-р өдөр</a:t>
            </a:r>
            <a:endParaRPr lang="en-US" sz="1050"/>
          </a:p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Зах Зээлийн Хамт Олон</a:t>
            </a:r>
            <a:endParaRPr lang="en-US" sz="1050"/>
          </a:p>
        </p:txBody>
      </p:sp>
      <p:sp>
        <p:nvSpPr>
          <p:cNvPr id="43" name="Shape 41"/>
          <p:cNvSpPr/>
          <p:nvPr/>
        </p:nvSpPr>
        <p:spPr>
          <a:xfrm>
            <a:off x="546811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4" name="Text 42"/>
          <p:cNvSpPr/>
          <p:nvPr/>
        </p:nvSpPr>
        <p:spPr>
          <a:xfrm>
            <a:off x="552297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Ноосны нэмүү өртгийн гинж</a:t>
            </a:r>
            <a:endParaRPr lang="en-US" sz="1050"/>
          </a:p>
        </p:txBody>
      </p:sp>
      <p:sp>
        <p:nvSpPr>
          <p:cNvPr id="45" name="Shape 43"/>
          <p:cNvSpPr/>
          <p:nvPr/>
        </p:nvSpPr>
        <p:spPr>
          <a:xfrm>
            <a:off x="546811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6" name="Text 44"/>
          <p:cNvSpPr/>
          <p:nvPr/>
        </p:nvSpPr>
        <p:spPr>
          <a:xfrm>
            <a:off x="552297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Ноосоо зах зээлд гаргах</a:t>
            </a:r>
            <a:endParaRPr lang="en-US" sz="1050"/>
          </a:p>
        </p:txBody>
      </p:sp>
      <p:sp>
        <p:nvSpPr>
          <p:cNvPr id="47" name="Shape 45"/>
          <p:cNvSpPr/>
          <p:nvPr/>
        </p:nvSpPr>
        <p:spPr>
          <a:xfrm>
            <a:off x="546811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8" name="Text 46"/>
          <p:cNvSpPr/>
          <p:nvPr/>
        </p:nvSpPr>
        <p:spPr>
          <a:xfrm>
            <a:off x="552297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Аж ахуйн удирдлагын үндэс</a:t>
            </a:r>
            <a:endParaRPr lang="en-US" sz="1050"/>
          </a:p>
        </p:txBody>
      </p:sp>
      <p:sp>
        <p:nvSpPr>
          <p:cNvPr id="49" name="Shape 47"/>
          <p:cNvSpPr/>
          <p:nvPr/>
        </p:nvSpPr>
        <p:spPr>
          <a:xfrm>
            <a:off x="546811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0" name="Text 48"/>
          <p:cNvSpPr/>
          <p:nvPr/>
        </p:nvSpPr>
        <p:spPr>
          <a:xfrm>
            <a:off x="552297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Санхүүгийн боловсрол ба хэмнэлт</a:t>
            </a:r>
            <a:endParaRPr lang="en-US" sz="1050"/>
          </a:p>
        </p:txBody>
      </p:sp>
      <p:sp>
        <p:nvSpPr>
          <p:cNvPr id="51" name="Shape 49"/>
          <p:cNvSpPr/>
          <p:nvPr/>
        </p:nvSpPr>
        <p:spPr>
          <a:xfrm>
            <a:off x="546811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2" name="Text 50"/>
          <p:cNvSpPr/>
          <p:nvPr/>
        </p:nvSpPr>
        <p:spPr>
          <a:xfrm>
            <a:off x="552297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Орлогын олон эх сурвалж</a:t>
            </a:r>
            <a:endParaRPr lang="en-US" sz="1050"/>
          </a:p>
        </p:txBody>
      </p:sp>
      <p:sp>
        <p:nvSpPr>
          <p:cNvPr id="53" name="Shape 51"/>
          <p:cNvSpPr/>
          <p:nvPr/>
        </p:nvSpPr>
        <p:spPr>
          <a:xfrm>
            <a:off x="7205472" y="1216152"/>
            <a:ext cx="1517904" cy="594360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54" name="Text 52"/>
          <p:cNvSpPr/>
          <p:nvPr/>
        </p:nvSpPr>
        <p:spPr>
          <a:xfrm>
            <a:off x="720547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5-р өдөр</a:t>
            </a:r>
            <a:endParaRPr lang="en-US" sz="1050"/>
          </a:p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Үнэлгээ ба Цаашдын Алхам</a:t>
            </a:r>
            <a:endParaRPr lang="en-US" sz="1050"/>
          </a:p>
        </p:txBody>
      </p:sp>
      <p:sp>
        <p:nvSpPr>
          <p:cNvPr id="55" name="Shape 53"/>
          <p:cNvSpPr/>
          <p:nvPr/>
        </p:nvSpPr>
        <p:spPr>
          <a:xfrm>
            <a:off x="720547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6" name="Text 54"/>
          <p:cNvSpPr/>
          <p:nvPr/>
        </p:nvSpPr>
        <p:spPr>
          <a:xfrm>
            <a:off x="726033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Гол хичээлүүдийг давтах</a:t>
            </a:r>
            <a:endParaRPr lang="en-US" sz="1050"/>
          </a:p>
        </p:txBody>
      </p:sp>
      <p:sp>
        <p:nvSpPr>
          <p:cNvPr id="57" name="Shape 55"/>
          <p:cNvSpPr/>
          <p:nvPr/>
        </p:nvSpPr>
        <p:spPr>
          <a:xfrm>
            <a:off x="720547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8" name="Text 56"/>
          <p:cNvSpPr/>
          <p:nvPr/>
        </p:nvSpPr>
        <p:spPr>
          <a:xfrm>
            <a:off x="726033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Сүлжээг шууд дадлагажуулах</a:t>
            </a:r>
            <a:endParaRPr lang="en-US" sz="1050"/>
          </a:p>
        </p:txBody>
      </p:sp>
      <p:sp>
        <p:nvSpPr>
          <p:cNvPr id="59" name="Shape 57"/>
          <p:cNvSpPr/>
          <p:nvPr/>
        </p:nvSpPr>
        <p:spPr>
          <a:xfrm>
            <a:off x="720547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60" name="Text 58"/>
          <p:cNvSpPr/>
          <p:nvPr/>
        </p:nvSpPr>
        <p:spPr>
          <a:xfrm>
            <a:off x="726033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Миний үйл ажиллагааны төлөвлөгөө</a:t>
            </a:r>
            <a:endParaRPr lang="en-US" sz="1050"/>
          </a:p>
        </p:txBody>
      </p:sp>
      <p:sp>
        <p:nvSpPr>
          <p:cNvPr id="61" name="Shape 59"/>
          <p:cNvSpPr/>
          <p:nvPr/>
        </p:nvSpPr>
        <p:spPr>
          <a:xfrm>
            <a:off x="720547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62" name="Text 60"/>
          <p:cNvSpPr/>
          <p:nvPr/>
        </p:nvSpPr>
        <p:spPr>
          <a:xfrm>
            <a:off x="726033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Нээлттэй асуултууд</a:t>
            </a:r>
            <a:endParaRPr lang="en-US" sz="1050"/>
          </a:p>
        </p:txBody>
      </p:sp>
      <p:sp>
        <p:nvSpPr>
          <p:cNvPr id="63" name="Shape 61"/>
          <p:cNvSpPr/>
          <p:nvPr/>
        </p:nvSpPr>
        <p:spPr>
          <a:xfrm>
            <a:off x="720547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64" name="Text 62"/>
          <p:cNvSpPr/>
          <p:nvPr/>
        </p:nvSpPr>
        <p:spPr>
          <a:xfrm>
            <a:off x="726033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Гэрчилгээ ба хаалтын ёслол</a:t>
            </a:r>
            <a:endParaRPr lang="en-US" sz="1050"/>
          </a:p>
        </p:txBody>
      </p:sp>
      <p:sp>
        <p:nvSpPr>
          <p:cNvPr id="65" name="Text 63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Тосгуул туршилтын хөтөлбөр  |  Монголын ноосны үйлдвэрчдийн нийгэм харилцаа</a:t>
            </a:r>
            <a:endParaRPr lang="en-US" sz="1050"/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709682BE-F634-5F44-215C-C4493587A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1-р Өдөр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Танилцуулга ба Чиглүүлэг</a:t>
            </a:r>
            <a:endParaRPr lang="en-US" sz="360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Хамт Олон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цаг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Сэдэв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бүрт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~20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минут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10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өрхийн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бүлэг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Дадлага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хэлэлцүүлэгт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тулгуурласан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Угтан авах ба зорилгоо тодорхойлох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Сургагч болон өрх бүр өөрийгөө танилцуулна. Ноос үйлдвэрлэхэд тулгарч буй нэг бэрхшээлээ хуваалцана. Бүлгийн дүрмийг хамтаар тогтооно.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Нийгмийн сүлжээ гэж юу вэ?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Танил жишээ ашиглана — зах зээлийн өдөр, худгийн дэргэдэх уулзалт — онлайн бүлгийг тайлбарлахад. Сүлжээг цаасан дээр зурна. Унших чадвар шаардахгүй.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Ухаалаг утас ба Фэйсбүүк апп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Дадлага: апп нээх, бүлэг олох, нийтлэл гүйлгэх. Хосууд хамтдаа дадлага хийнэ. Өрх бүрт нэг утас хангалттай.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Ноосны үйлдвэрчдийн бүлэгт нэгдэх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 бүрийн төлөөлөгч Фэйсбүүк бүлэгт шууд нэгдэнэ. Сургагч бүрийн нэгдлийг баталгаажуулна. Бүлгийн дүрэм: хүндэтгэл, шударга үнэ, спам хориотой.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Сүлжээтэй өдөр тутмын дэглэм тогтоох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Тосгонд 'нийтлэх цаг' тогтоож бүгд хамтдаа идэвхтэй байна. Өглөөний цай, оройн хоол зэрэг өдөр тутмын дэглэмтэй уялдуулна.</a:t>
            </a:r>
            <a:endParaRPr lang="en-US" sz="105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Сургагчийн Зөвлөгөө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Утсаа сайн мэдэх хүнийг дутуу мэддэгтэй нь хослуулна. Холбоо байхгүй өрхөд хэвлэсэн QR кодын нөөц сонголтыг үзүүлнэ. Жижиг амжилт бүрийг чанга тэмдэглэ.</a:t>
            </a:r>
            <a:endParaRPr lang="en-US" sz="105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Тосгуул туршилтын хөтөлбөр  |  Монголын ноосны үйлдвэрчдийн нийгэм харилцаа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2E04C1D5-3D09-108C-5337-0A72EE00C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2-р Өдөр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Хамт Олон ба Мал Маллагаа</a:t>
            </a:r>
            <a:endParaRPr lang="en-US" sz="360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Хамт Олон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цаг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Сэдэв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бүрт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~20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минут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10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өрхийн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бүлэг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Дадлага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хэлэлцүүлэгт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тулгуурласан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Нийтлэл, Зураг ба Дуут мессеж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754777"/>
            <a:ext cx="3474720" cy="2930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 бүр сүргийнхээ нэг зургийг нийтэлнэ. Бусад нь 'таалагдсан' дарна. Дуут нийтлэл хэрхэн хийхийг харуулна — унших чадвар шаардахгүй.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Мал Маллагааны Үндэс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Ямаа, хонины сайн байдлын гол дадлага: хашаа, ус, улирлын нүүдэл. Бүлэг нутгийн мэдлэгээ хуваалцана; сургагч нотолгоонд тулгуурласан зөвлөмж нэмнэ.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Бүлгээр Дамжуулан Сүргийн Эрүүл Мэндийг </a:t>
            </a:r>
            <a:r>
              <a:rPr lang="en-US" sz="12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Шалгах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Дүрд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орох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тоглоом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нэг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өвдсөн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малаа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зурагт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авч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зөвлөгөө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хүссэн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нийтлэл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оруулна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Бусад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нь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хариулна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Хэрэгтэй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хариулт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ямар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байхыг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хэлэлцэнэ</a:t>
            </a: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Бэлчээр</a:t>
            </a:r>
            <a:r>
              <a:rPr lang="en-US" sz="14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</a:t>
            </a:r>
            <a:r>
              <a:rPr lang="en-US" sz="14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Цаг </a:t>
            </a: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агаарын</a:t>
            </a:r>
            <a:r>
              <a:rPr lang="en-US" sz="14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мэдээлэл</a:t>
            </a:r>
            <a:r>
              <a:rPr lang="en-US" sz="14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хуваалцах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Бэлчээр эсвэл зудын аюулын талаарх цаг тухайд нийтлэл хөршид мал алдахаас зайлсхийхэд хэрхэн тусалдгийг харуулна. Хэн нь аль хэдийн утсаар ингэж байдаг вэ?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Итгэлтэй Гишүүдийг Олох ба Тэмдэглэх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'Мэдлэгтэй хүмүүс'-ийг танилцуулна — туршлагатай малчид, мал эмч, зөвлөх ажилтнууд. Нийтлэлд тэдгээрийг тэмдэглэх дадлага хийнэ.</a:t>
            </a:r>
            <a:endParaRPr lang="en-US" sz="105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Сургагчийн Зөвлөгөө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Энэ хичээлийн өмнө нэг хоёр хүндэтгэлтэй нийгэмлэгийн гишүүнийг бүлгийн зохицуулагчаар томилно. Тэд тосгоны дотоод тулгуур болно.</a:t>
            </a:r>
            <a:endParaRPr lang="en-US" sz="105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Тосгуул туршилтын хөтөлбөр  |  Монголын ноосны үйлдвэрчдийн нийгэм харилцаа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3FD7B48-EB97-8941-8F46-478E8606C4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3-р Өдөр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Сургалтын Материал</a:t>
            </a:r>
            <a:endParaRPr lang="en-US" sz="360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Сурах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цаг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Сэдэв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бүрт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~20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минут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10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өрхийн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бүлэг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Дадлага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хэлэлцүүлэгт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тулгуурласан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Тэжээл ба Өвс Тэжээлийн Төлөвлөлт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Улирлын тэжээлийн хэрэгцээ, өвс хадгалалт, зудын үеийн яаралтай тэжээл. Тэжээлийн ойролцоо хэрэгцээг чулуу тоолох нэгж болгон ашиглан тооцоолно.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Сайн Ноосны Тулд Үржүүлэх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Үржлийн мал сонгох: утасны нарийн байдал, биеийн жин, зан чанар. Улирал дамнан төлийн чанарыг хянах аргыг танилцуулна.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Малын Эрүүл Мэнд ба Өвчнөөс Урьдчилан Сэргийлэх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Нийтлэг өвчнүүд (хөл, амны өвчин, бруцеллёз, шимэгч), тарилгын хуваарь, өвчний шинж тэмдэг. Эм хаанаас, ямар үнээр авах.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Хоол Тэжээл ба Өрхийн Хүнсний Аюулгүй Байдал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Сүргийн бүтээмжийг гэр бүлийн хоол тэжээлтэй уялдуулна. Тэнцвэр: мал зарах vs сүү, мах, өрхийн аюулгүй байдлын тулд хадгалах.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Онлайн Зөвлөгөөний Үйлчилгээ Ашиглах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Сургалтын материалаас видео олоод, оффлайн ашиглахаар татаж авна. Монгол хэлээр боломжтой засгийн газар, ТББ-ын зөвлөх холбоосуудыг үзүүлнэ.</a:t>
            </a:r>
            <a:endParaRPr lang="en-US" sz="105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Сургагчийн Зөвлөгөө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Интернет сул байж болзошгүй тул хоёр гурван видеог урьдчилан татаж авна. Боломжтой бол нутгийн мал эмч эсвэл малын эрүүл мэндийн ажилтантай хамтран эрүүл мэндийн сэдвийг хүргэнэ.</a:t>
            </a:r>
            <a:endParaRPr lang="en-US" sz="105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Тосгуул туршилтын хөтөлбөр  |  Монголын ноосны үйлдвэрчдийн нийгэм харилцаа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DDEDD12-3FBC-D857-1C71-6B40D76A0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4-р Өдөр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Зах Зээлийн Хамт Олон</a:t>
            </a:r>
            <a:endParaRPr lang="en-US" sz="360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Зах Зээл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цаг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Сэдэв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бүрт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~20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минут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10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өрхийн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бүлэг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Дадлага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хэлэлцүүлэгт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тулгуурласан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Ноосны Нэмүү Өртгийн Гинж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Ямаа → түүхий ноос → угаах → ээрэх → хувцас → худалдан авагч хүртэлх замыг дагана. Утсыг гараас гарт дамжуулж нэмүү өртөг хаана бий болдгийг харуулна.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Ноосоо Зах Зээлд Гаргах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Одоогийн худалдан авагчид ба үнэ. Хамтарч зарах, чанарын зэрэглэл, онлайн платформ ашиглан сайн үнэ олох. Улаанбаатар ба нутгийн үнийг харьцуулна.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Аж Ахуйн Удирдлагын Үндэс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Энгийн бүртгэл: сүргийн тоо, төрөлт, үхэл, борлуулалт. Нэг хуудасны дүрсэн тэмдэглэлийн хүснэгт танилцуулна (🐐 төрөлт, ✕ үхэл, 💰 борлуулалт).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Санхүүгийн Боловсрол ба Хэмнэлт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Орлого, зарлага, ашиг, хэмнэлт, зээл. Сайн ба муу худалдан авалтын шийдвэрийг дүрд орж тоглоно. 50 долларын бэлгийн гэрчилгээг танилцуулж тайлбарлана.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Ноосноос Гадна Орлогын Олон </a:t>
            </a: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Эх</a:t>
            </a:r>
            <a:r>
              <a:rPr lang="en-US" sz="14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Сурвалж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Бусад орлого: ноос, сүүн бүтээгдэхүүн, аялал жуулчлал, гар урлал. Аль сонголт нь өрх бүрийн байршил, ур чадвар, сүргийн хэмжээнд тохирох вэ?</a:t>
            </a:r>
            <a:endParaRPr lang="en-US" sz="105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Сургагчийн Зөвлөгөө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Улаанбаатар ба нутгийн зах зээлийн хэвлэсэн үнийн мэдээллийг авчирна — ялгаа нь үйлдлийг өдөөнө. Санхүүгийг бодитой, сонирхолтой болгохын тулд бэлгийн гэрчилгээний дасгалыг ашиглана.</a:t>
            </a:r>
            <a:endParaRPr lang="en-US" sz="105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Тосгуул туршилтын хөтөлбөр  |  Монголын ноосны үйлдвэрчдийн нийгэм харилцаа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45E0DBB-F909-CC26-AF5A-5D3541E26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37744"/>
            <a:ext cx="9144000" cy="111556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20907" y="215123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5-р </a:t>
            </a:r>
            <a:r>
              <a:rPr lang="en-US" b="1" err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Өдөр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Үнэлгээ </a:t>
            </a:r>
            <a:r>
              <a:rPr lang="en-US" sz="3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</a:t>
            </a: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Цаашдын </a:t>
            </a:r>
            <a:r>
              <a:rPr lang="en-US" sz="3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Алхам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Бүх Тулгуур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цаг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Сэдэв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бүрт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~20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минут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10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өрхийн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бүлэг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Дадлага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хэлэлцүүлэгт</a:t>
            </a: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тулгуурласан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Давтах: Бид Юу Сурсан бэ?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Зургийн картуудыг нүүрээр нь доош тавина: өрхүүд нэгийг эргүүлж бүлэгт ойлголтыг тайлбарлана. Эрч хүчтэй, өрсөлдөөнтэй — жижиг шагнал сайн ажилладаг.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Сүлжээг Шууд Дадлагажуулах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 бүр бүлэгт нэг хэрэгтэй мэдээлэл нийтэлнэ: үнэ, зөвлөгөө, зураг. Бүлэг бодит цагийн буцаах холбоос өгнө.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Миний Үйл Ажиллагааны Төлөвлөгөө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 бүр хоёр гурван тодорхой өөрчлөлтөд амлаж, картан дээр бичиж эсвэл зурна. Картуудыг зурагт авч бүлэгт нийтэлнэ.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Нээлттэй Асуултууд </a:t>
            </a: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</a:t>
            </a:r>
            <a:r>
              <a:rPr lang="en-US" sz="14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Хамтын </a:t>
            </a:r>
            <a:r>
              <a:rPr lang="en-US" sz="1400" b="1" dirty="0" err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Хэлэлцүүлэг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Өрхүүд бие биедээ болон сургагчаас асуух чөлөөт цаг. Технологи, зах зээл, малын эрүүл мэндийн талаарх санааг илэрхийлнэ.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Гэрчилгээ, Нөхөн Төлбөр ба Хаалт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Өдөрт 10 долларын нөхөн төлбөр ба 50 долларын Зах Зээлийн Хамт Олны бэлгийн гэрчилгээ тараана. Оролцооны гэрчилгээ гардуулна. Хамтдаа тэмдэглэнэ.</a:t>
            </a:r>
            <a:endParaRPr lang="en-US" sz="105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23337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 err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Сургагчийн</a:t>
            </a:r>
            <a:r>
              <a:rPr lang="en-US" sz="1100" b="1" dirty="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b="1" dirty="0" err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Зөвлөгөө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Хамтын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хэлэлцүүлгийн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үед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нэг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алхам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ухарна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туршлагатай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малчдыг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бие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биедээ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хариулах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боломж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өгнө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тэдний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итгэл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хамгийн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өндөр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Хичээлийн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дараа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хамтдаа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цай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уух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нь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нийгмийн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холбоог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бататгана</a:t>
            </a: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Тосгуул туршилтын хөтөлбөр  |  Монголын ноосны үйлдвэрчдийн нийгэм харилцаа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C8A7325C-6164-0EA1-D3AD-219A99650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A93BE54B284841BEF88184902A05B5" ma:contentTypeVersion="13" ma:contentTypeDescription="Create a new document." ma:contentTypeScope="" ma:versionID="bf485e6d3f0165cbcb16cc41f918bb9b">
  <xsd:schema xmlns:xsd="http://www.w3.org/2001/XMLSchema" xmlns:xs="http://www.w3.org/2001/XMLSchema" xmlns:p="http://schemas.microsoft.com/office/2006/metadata/properties" xmlns:ns2="07e6b7d9-93d1-49b4-83fe-673128bd648f" xmlns:ns3="78d2ef8a-39d2-48ad-ac7c-1a1b9b21a593" targetNamespace="http://schemas.microsoft.com/office/2006/metadata/properties" ma:root="true" ma:fieldsID="e495fdb6a81257f0a04c8382107b1438" ns2:_="" ns3:_="">
    <xsd:import namespace="07e6b7d9-93d1-49b4-83fe-673128bd648f"/>
    <xsd:import namespace="78d2ef8a-39d2-48ad-ac7c-1a1b9b21a5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e6b7d9-93d1-49b4-83fe-673128bd64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d2ef8a-39d2-48ad-ac7c-1a1b9b21a59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b504749-9bef-45fe-8fec-13c1b898cd0f}" ma:internalName="TaxCatchAll" ma:showField="CatchAllData" ma:web="78d2ef8a-39d2-48ad-ac7c-1a1b9b21a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e6b7d9-93d1-49b4-83fe-673128bd648f">
      <Terms xmlns="http://schemas.microsoft.com/office/infopath/2007/PartnerControls"/>
    </lcf76f155ced4ddcb4097134ff3c332f>
    <TaxCatchAll xmlns="78d2ef8a-39d2-48ad-ac7c-1a1b9b21a59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DF18B2-7266-4BDD-BF27-F315A0332A04}">
  <ds:schemaRefs>
    <ds:schemaRef ds:uri="07e6b7d9-93d1-49b4-83fe-673128bd648f"/>
    <ds:schemaRef ds:uri="78d2ef8a-39d2-48ad-ac7c-1a1b9b21a59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0BF237D-8ACF-4D56-8EC8-B278ADC34EE2}">
  <ds:schemaRefs>
    <ds:schemaRef ds:uri="07e6b7d9-93d1-49b4-83fe-673128bd648f"/>
    <ds:schemaRef ds:uri="78d2ef8a-39d2-48ad-ac7c-1a1b9b21a59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370327-D9D6-42F2-80E8-D2E6D7AC7D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1274</Words>
  <Application>Microsoft Macintosh PowerPoint</Application>
  <PresentationFormat>On-screen Show (16:9)</PresentationFormat>
  <Paragraphs>161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BEAR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Five-Day Training Program – Mongolian Cashmere Producers</dc:title>
  <dc:subject>ADs Training Lesson Plan</dc:subject>
  <dc:creator>Adrian Wells</dc:creator>
  <cp:keywords/>
  <dc:description/>
  <cp:lastModifiedBy>David Wells</cp:lastModifiedBy>
  <cp:revision>4</cp:revision>
  <dcterms:created xsi:type="dcterms:W3CDTF">2026-03-31T14:35:56Z</dcterms:created>
  <dcterms:modified xsi:type="dcterms:W3CDTF">2026-04-28T00:12:34Z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0x01010017A93BE54B284841BEF88184902A05B5</vt:lpwstr>
  </property>
  <property fmtid="{D5CDD505-2E9C-101B-9397-08002B2CF9AE}" pid="3" name="MediaServiceImageTags">
    <vt:lpwstr/>
  </property>
</Properties>
</file>