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denebolor Baast" initials="EB" lastIdx="25" clrIdx="0">
    <p:extLst>
      <p:ext uri="{19B8F6BF-5375-455C-9EA6-DF929625EA0E}">
        <p15:presenceInfo xmlns:p15="http://schemas.microsoft.com/office/powerpoint/2012/main" userId="6bd0edead2e7dc97" providerId="Windows Live"/>
      </p:ext>
    </p:extLst>
  </p:cmAuthor>
  <p:cmAuthor id="2" name="David Wells" initials="DW" lastIdx="19" clrIdx="1">
    <p:extLst>
      <p:ext uri="{19B8F6BF-5375-455C-9EA6-DF929625EA0E}">
        <p15:presenceInfo xmlns:p15="http://schemas.microsoft.com/office/powerpoint/2012/main" userId="f32d4f530b1cfc0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442"/>
    <p:restoredTop sz="94658"/>
  </p:normalViewPr>
  <p:slideViewPr>
    <p:cSldViewPr snapToGrid="0">
      <p:cViewPr varScale="1">
        <p:scale>
          <a:sx n="154" d="100"/>
          <a:sy n="154" d="100"/>
        </p:scale>
        <p:origin x="51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Roland-Holst" userId="693b8b14-fde2-45d6-a4ae-eb3c4a2410b4" providerId="ADAL" clId="{AD64FAFC-18D0-5AEC-BC9E-D7332E709B30}"/>
    <pc:docChg chg="modSld">
      <pc:chgData name="David Roland-Holst" userId="693b8b14-fde2-45d6-a4ae-eb3c4a2410b4" providerId="ADAL" clId="{AD64FAFC-18D0-5AEC-BC9E-D7332E709B30}" dt="2026-04-27T23:52:56.870" v="10" actId="20577"/>
      <pc:docMkLst>
        <pc:docMk/>
      </pc:docMkLst>
      <pc:sldChg chg="modSp mod">
        <pc:chgData name="David Roland-Holst" userId="693b8b14-fde2-45d6-a4ae-eb3c4a2410b4" providerId="ADAL" clId="{AD64FAFC-18D0-5AEC-BC9E-D7332E709B30}" dt="2026-04-27T23:52:56.870" v="10" actId="20577"/>
        <pc:sldMkLst>
          <pc:docMk/>
          <pc:sldMk cId="0" sldId="256"/>
        </pc:sldMkLst>
        <pc:spChg chg="mod">
          <ac:chgData name="David Roland-Holst" userId="693b8b14-fde2-45d6-a4ae-eb3c4a2410b4" providerId="ADAL" clId="{AD64FAFC-18D0-5AEC-BC9E-D7332E709B30}" dt="2026-04-27T23:52:56.870" v="10" actId="20577"/>
          <ac:spMkLst>
            <pc:docMk/>
            <pc:sldMk cId="0" sldId="256"/>
            <ac:spMk id="13" creationId="{00000000-0000-0000-0000-000000000000}"/>
          </ac:spMkLst>
        </pc:sp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6-04-21T07:53:32.743" idx="20">
    <p:pos x="2587" y="261"/>
    <p:text>Please replace "community"</p:text>
    <p:extLst>
      <p:ext uri="{C676402C-5697-4E1C-873F-D02D1690AC5C}">
        <p15:threadingInfo xmlns:p15="http://schemas.microsoft.com/office/powerpoint/2012/main" timeZoneBias="-480"/>
      </p:ext>
    </p:extLst>
  </p:cm>
  <p:cm authorId="2" dt="2026-04-20T18:01:16.811" idx="16">
    <p:pos x="2587" y="357"/>
    <p:text>Done</p:text>
    <p:extLst>
      <p:ext uri="{C676402C-5697-4E1C-873F-D02D1690AC5C}">
        <p15:threadingInfo xmlns:p15="http://schemas.microsoft.com/office/powerpoint/2012/main" timeZoneBias="420">
          <p15:parentCm authorId="1" idx="20"/>
        </p15:threadingInfo>
      </p:ext>
    </p:extLst>
  </p:cm>
  <p:cm authorId="1" dt="2026-04-21T07:54:00.869" idx="21">
    <p:pos x="5232" y="1093"/>
    <p:text>Maybe better 50 Tausend MNT</p:text>
    <p:extLst>
      <p:ext uri="{C676402C-5697-4E1C-873F-D02D1690AC5C}">
        <p15:threadingInfo xmlns:p15="http://schemas.microsoft.com/office/powerpoint/2012/main" timeZoneBias="-480"/>
      </p:ext>
    </p:extLst>
  </p:cm>
  <p:cm authorId="2" dt="2026-04-20T18:01:47.516" idx="17">
    <p:pos x="5232" y="1189"/>
    <p:text>Done</p:text>
    <p:extLst>
      <p:ext uri="{C676402C-5697-4E1C-873F-D02D1690AC5C}">
        <p15:threadingInfo xmlns:p15="http://schemas.microsoft.com/office/powerpoint/2012/main" timeZoneBias="420">
          <p15:parentCm authorId="1" idx="21"/>
        </p15:threadingInfo>
      </p:ext>
    </p:extLst>
  </p:cm>
  <p:cm authorId="1" dt="2026-04-21T07:54:26.320" idx="22">
    <p:pos x="5524" y="1400"/>
    <p:text>"Income diversification"?</p:text>
    <p:extLst>
      <p:ext uri="{C676402C-5697-4E1C-873F-D02D1690AC5C}">
        <p15:threadingInfo xmlns:p15="http://schemas.microsoft.com/office/powerpoint/2012/main" timeZoneBias="-480"/>
      </p:ext>
    </p:extLst>
  </p:cm>
  <p:cm authorId="2" dt="2026-04-20T18:03:06.880" idx="18">
    <p:pos x="5524" y="1496"/>
    <p:text>Done</p:text>
    <p:extLst>
      <p:ext uri="{C676402C-5697-4E1C-873F-D02D1690AC5C}">
        <p15:threadingInfo xmlns:p15="http://schemas.microsoft.com/office/powerpoint/2012/main" timeZoneBias="420">
          <p15:parentCm authorId="1" idx="22"/>
        </p15:threadingInfo>
      </p:ext>
    </p:extLst>
  </p:cm>
  <p:cm authorId="1" dt="2026-04-21T07:55:22.368" idx="24">
    <p:pos x="1584" y="1952"/>
    <p:text>Since herders do not have a farm, we better replace "farm management basics" with "Management of animal husbandry"</p:text>
    <p:extLst>
      <p:ext uri="{C676402C-5697-4E1C-873F-D02D1690AC5C}">
        <p15:threadingInfo xmlns:p15="http://schemas.microsoft.com/office/powerpoint/2012/main" timeZoneBias="-480"/>
      </p:ext>
    </p:extLst>
  </p:cm>
  <p:cm authorId="2" dt="2026-04-20T18:03:10.015" idx="19">
    <p:pos x="1584" y="2048"/>
    <p:text>Edited</p:text>
    <p:extLst>
      <p:ext uri="{C676402C-5697-4E1C-873F-D02D1690AC5C}">
        <p15:threadingInfo xmlns:p15="http://schemas.microsoft.com/office/powerpoint/2012/main" timeZoneBias="420">
          <p15:parentCm authorId="1" idx="24"/>
        </p15:threadingInfo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1D899B8-2451-6E26-0FEA-C9A4285663A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BC2DBA-42F9-94B5-8429-C59D8F03D4F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2913063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6F071D-2B84-D644-8F47-4E2B7AF5FE9B}" type="datetimeFigureOut">
              <a:rPr lang="en-US" smtClean="0"/>
              <a:t>4/27/26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154039-E701-8B04-5CBF-8E26630C3B3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FC63A2-9955-3229-E08A-EFD9C7B431F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2913063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06E92C-D2DC-FD46-ACA5-3858C82DB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0076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2454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comments" Target="../comments/commen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3A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4978908"/>
            <a:ext cx="9144000" cy="164592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57200" y="914400"/>
            <a:ext cx="73152" cy="3017520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13232" y="868680"/>
            <a:ext cx="8046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Five-Day Village Training Program</a:t>
            </a:r>
            <a:endParaRPr lang="en-US" sz="3600"/>
          </a:p>
        </p:txBody>
      </p:sp>
      <p:sp>
        <p:nvSpPr>
          <p:cNvPr id="6" name="Text 4"/>
          <p:cNvSpPr/>
          <p:nvPr/>
        </p:nvSpPr>
        <p:spPr>
          <a:xfrm>
            <a:off x="713232" y="187452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>
                <a:solidFill>
                  <a:srgbClr val="C89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Social Network for Mongolian Cashmere Producers</a:t>
            </a:r>
            <a:endParaRPr lang="en-US" sz="1800"/>
          </a:p>
        </p:txBody>
      </p:sp>
      <p:sp>
        <p:nvSpPr>
          <p:cNvPr id="8" name="Text 6"/>
          <p:cNvSpPr/>
          <p:nvPr/>
        </p:nvSpPr>
        <p:spPr>
          <a:xfrm>
            <a:off x="713232" y="2578608"/>
            <a:ext cx="2011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044952" y="2578608"/>
            <a:ext cx="2011680" cy="438912"/>
          </a:xfrm>
          <a:prstGeom prst="rect">
            <a:avLst/>
          </a:prstGeom>
          <a:solidFill>
            <a:srgbClr val="8B4A1E"/>
          </a:solidFill>
          <a:ln w="12700">
            <a:solidFill>
              <a:srgbClr val="8B4A1E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044952" y="2578608"/>
            <a:ext cx="2011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376672" y="2578608"/>
            <a:ext cx="2011680" cy="438912"/>
          </a:xfrm>
          <a:prstGeom prst="rect">
            <a:avLst/>
          </a:prstGeom>
          <a:solidFill>
            <a:srgbClr val="1E6E8B"/>
          </a:solidFill>
          <a:ln w="12700">
            <a:solidFill>
              <a:srgbClr val="1E6E8B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5376672" y="2578608"/>
            <a:ext cx="2011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</a:t>
            </a:r>
            <a:endParaRPr lang="en-US" sz="1300"/>
          </a:p>
        </p:txBody>
      </p:sp>
      <p:sp>
        <p:nvSpPr>
          <p:cNvPr id="13" name="Text 11"/>
          <p:cNvSpPr/>
          <p:nvPr/>
        </p:nvSpPr>
        <p:spPr>
          <a:xfrm>
            <a:off x="713232" y="3246120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AABB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households per village  ·  3 days  ·  2 hours per day  ·  Conducted in Mongolian Language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0" y="4754880"/>
            <a:ext cx="9144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Village Pilot Program  |  Mongolian Cashmere Social Network</a:t>
            </a:r>
            <a:endParaRPr lang="en-US" sz="80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724A48B0-AC39-A97E-1671-FB15B2CE1C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4582" y="3976308"/>
            <a:ext cx="2095130" cy="856324"/>
          </a:xfrm>
          <a:prstGeom prst="rect">
            <a:avLst/>
          </a:prstGeom>
        </p:spPr>
      </p:pic>
      <p:sp>
        <p:nvSpPr>
          <p:cNvPr id="15" name="Text 8">
            <a:extLst>
              <a:ext uri="{FF2B5EF4-FFF2-40B4-BE49-F238E27FC236}">
                <a16:creationId xmlns:a16="http://schemas.microsoft.com/office/drawing/2014/main" id="{0D1B9E21-1780-E003-B2FD-2A85CEB889D6}"/>
              </a:ext>
            </a:extLst>
          </p:cNvPr>
          <p:cNvSpPr/>
          <p:nvPr/>
        </p:nvSpPr>
        <p:spPr>
          <a:xfrm>
            <a:off x="796602" y="2577506"/>
            <a:ext cx="2011680" cy="438912"/>
          </a:xfrm>
          <a:prstGeom prst="rect">
            <a:avLst/>
          </a:prstGeom>
          <a:solidFill>
            <a:schemeClr val="accent6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Society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0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3" name="Shape 1"/>
          <p:cNvSpPr/>
          <p:nvPr/>
        </p:nvSpPr>
        <p:spPr>
          <a:xfrm>
            <a:off x="0" y="1051560"/>
            <a:ext cx="9144000" cy="82296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4" name="Text 2"/>
          <p:cNvSpPr/>
          <p:nvPr/>
        </p:nvSpPr>
        <p:spPr>
          <a:xfrm>
            <a:off x="411480" y="201168"/>
            <a:ext cx="8229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Weekly Training Overview</a:t>
            </a:r>
            <a:endParaRPr lang="en-US" sz="3600"/>
          </a:p>
        </p:txBody>
      </p:sp>
      <p:sp>
        <p:nvSpPr>
          <p:cNvPr id="5" name="Shape 3"/>
          <p:cNvSpPr/>
          <p:nvPr/>
        </p:nvSpPr>
        <p:spPr>
          <a:xfrm>
            <a:off x="256032" y="1243169"/>
            <a:ext cx="1517904" cy="540327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6" name="Text 4"/>
          <p:cNvSpPr/>
          <p:nvPr/>
        </p:nvSpPr>
        <p:spPr>
          <a:xfrm>
            <a:off x="256032" y="1216152"/>
            <a:ext cx="1517904" cy="594360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105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1</a:t>
            </a:r>
            <a:endParaRPr lang="en-US" sz="1050"/>
          </a:p>
          <a:p>
            <a:pPr marL="0" indent="0" algn="ctr">
              <a:buNone/>
            </a:pPr>
            <a:r>
              <a:rPr lang="en-US" sz="105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Introductions &amp; Orientation</a:t>
            </a:r>
            <a:endParaRPr lang="en-US" sz="1050"/>
          </a:p>
        </p:txBody>
      </p:sp>
      <p:sp>
        <p:nvSpPr>
          <p:cNvPr id="7" name="Shape 5"/>
          <p:cNvSpPr/>
          <p:nvPr/>
        </p:nvSpPr>
        <p:spPr>
          <a:xfrm>
            <a:off x="256032" y="1901952"/>
            <a:ext cx="1517904" cy="521208"/>
          </a:xfrm>
          <a:prstGeom prst="rect">
            <a:avLst/>
          </a:prstGeom>
          <a:solidFill>
            <a:srgbClr val="DDE8F5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8" name="Text 6"/>
          <p:cNvSpPr/>
          <p:nvPr/>
        </p:nvSpPr>
        <p:spPr>
          <a:xfrm>
            <a:off x="310896" y="1938528"/>
            <a:ext cx="14081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Welcome &amp; Goals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256032" y="2459736"/>
            <a:ext cx="1517904" cy="52120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0" name="Text 8"/>
          <p:cNvSpPr/>
          <p:nvPr/>
        </p:nvSpPr>
        <p:spPr>
          <a:xfrm>
            <a:off x="310896" y="2496312"/>
            <a:ext cx="14081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How the Network Works</a:t>
            </a:r>
            <a:endParaRPr lang="en-US" sz="1050"/>
          </a:p>
        </p:txBody>
      </p:sp>
      <p:sp>
        <p:nvSpPr>
          <p:cNvPr id="11" name="Shape 9"/>
          <p:cNvSpPr/>
          <p:nvPr/>
        </p:nvSpPr>
        <p:spPr>
          <a:xfrm>
            <a:off x="256032" y="3017520"/>
            <a:ext cx="1517904" cy="521208"/>
          </a:xfrm>
          <a:prstGeom prst="rect">
            <a:avLst/>
          </a:prstGeom>
          <a:solidFill>
            <a:srgbClr val="DDE8F5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2" name="Text 10"/>
          <p:cNvSpPr/>
          <p:nvPr/>
        </p:nvSpPr>
        <p:spPr>
          <a:xfrm>
            <a:off x="310896" y="3054096"/>
            <a:ext cx="14081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Smartphone as your Opportunity  Gateway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256032" y="3575304"/>
            <a:ext cx="1517904" cy="52120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4" name="Text 12"/>
          <p:cNvSpPr/>
          <p:nvPr/>
        </p:nvSpPr>
        <p:spPr>
          <a:xfrm>
            <a:off x="310896" y="3611880"/>
            <a:ext cx="14081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Joining the Facebook Group</a:t>
            </a:r>
            <a:endParaRPr lang="en-US" sz="1050"/>
          </a:p>
        </p:txBody>
      </p:sp>
      <p:sp>
        <p:nvSpPr>
          <p:cNvPr id="15" name="Shape 13"/>
          <p:cNvSpPr/>
          <p:nvPr/>
        </p:nvSpPr>
        <p:spPr>
          <a:xfrm>
            <a:off x="256032" y="4133088"/>
            <a:ext cx="1517904" cy="521208"/>
          </a:xfrm>
          <a:prstGeom prst="rect">
            <a:avLst/>
          </a:prstGeom>
          <a:solidFill>
            <a:srgbClr val="DDE8F5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6" name="Text 14"/>
          <p:cNvSpPr/>
          <p:nvPr/>
        </p:nvSpPr>
        <p:spPr>
          <a:xfrm>
            <a:off x="310896" y="4169664"/>
            <a:ext cx="14081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Daily Routines &amp; the Network</a:t>
            </a:r>
            <a:endParaRPr lang="en-US" sz="1050"/>
          </a:p>
        </p:txBody>
      </p:sp>
      <p:sp>
        <p:nvSpPr>
          <p:cNvPr id="17" name="Shape 15"/>
          <p:cNvSpPr/>
          <p:nvPr/>
        </p:nvSpPr>
        <p:spPr>
          <a:xfrm>
            <a:off x="1993392" y="1216152"/>
            <a:ext cx="1517904" cy="594360"/>
          </a:xfrm>
          <a:prstGeom prst="rect">
            <a:avLst/>
          </a:prstGeom>
          <a:solidFill>
            <a:srgbClr val="4A7A50"/>
          </a:solidFill>
          <a:ln w="12700">
            <a:solidFill>
              <a:srgbClr val="4A7A50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18" name="Text 16"/>
          <p:cNvSpPr/>
          <p:nvPr/>
        </p:nvSpPr>
        <p:spPr>
          <a:xfrm>
            <a:off x="1993392" y="1216152"/>
            <a:ext cx="1517904" cy="594360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2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Society &amp; Animal Husbandry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1993392" y="1901952"/>
            <a:ext cx="1517904" cy="521208"/>
          </a:xfrm>
          <a:prstGeom prst="rect">
            <a:avLst/>
          </a:prstGeom>
          <a:solidFill>
            <a:srgbClr val="DDE8F5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20" name="Text 18"/>
          <p:cNvSpPr/>
          <p:nvPr/>
        </p:nvSpPr>
        <p:spPr>
          <a:xfrm>
            <a:off x="2048256" y="1938528"/>
            <a:ext cx="14081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Posting in the Group</a:t>
            </a:r>
            <a:endParaRPr lang="en-US" sz="1050"/>
          </a:p>
        </p:txBody>
      </p:sp>
      <p:sp>
        <p:nvSpPr>
          <p:cNvPr id="21" name="Shape 19"/>
          <p:cNvSpPr/>
          <p:nvPr/>
        </p:nvSpPr>
        <p:spPr>
          <a:xfrm>
            <a:off x="1993392" y="2459736"/>
            <a:ext cx="1517904" cy="52120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22" name="Text 20"/>
          <p:cNvSpPr/>
          <p:nvPr/>
        </p:nvSpPr>
        <p:spPr>
          <a:xfrm>
            <a:off x="2048256" y="2496312"/>
            <a:ext cx="14081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Animal Husbandry Discussion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1993392" y="3017520"/>
            <a:ext cx="1517904" cy="521208"/>
          </a:xfrm>
          <a:prstGeom prst="rect">
            <a:avLst/>
          </a:prstGeom>
          <a:solidFill>
            <a:srgbClr val="DDE8F5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24" name="Text 22"/>
          <p:cNvSpPr/>
          <p:nvPr/>
        </p:nvSpPr>
        <p:spPr>
          <a:xfrm>
            <a:off x="2048256" y="3054096"/>
            <a:ext cx="14081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Herd Health Check-ins</a:t>
            </a:r>
            <a:endParaRPr lang="en-US" sz="1050"/>
          </a:p>
        </p:txBody>
      </p:sp>
      <p:sp>
        <p:nvSpPr>
          <p:cNvPr id="25" name="Shape 23"/>
          <p:cNvSpPr/>
          <p:nvPr/>
        </p:nvSpPr>
        <p:spPr>
          <a:xfrm>
            <a:off x="1993392" y="3575304"/>
            <a:ext cx="1517904" cy="52120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26" name="Text 24"/>
          <p:cNvSpPr/>
          <p:nvPr/>
        </p:nvSpPr>
        <p:spPr>
          <a:xfrm>
            <a:off x="2048256" y="3611880"/>
            <a:ext cx="14081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Grazing Practices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1993392" y="4133088"/>
            <a:ext cx="1517904" cy="521208"/>
          </a:xfrm>
          <a:prstGeom prst="rect">
            <a:avLst/>
          </a:prstGeom>
          <a:solidFill>
            <a:srgbClr val="DDE8F5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28" name="Text 26"/>
          <p:cNvSpPr/>
          <p:nvPr/>
        </p:nvSpPr>
        <p:spPr>
          <a:xfrm>
            <a:off x="2048256" y="4169664"/>
            <a:ext cx="14081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Finding Trusted Members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3730752" y="1216152"/>
            <a:ext cx="1517904" cy="594360"/>
          </a:xfrm>
          <a:prstGeom prst="rect">
            <a:avLst/>
          </a:prstGeom>
          <a:solidFill>
            <a:srgbClr val="8B4A1E"/>
          </a:solidFill>
          <a:ln w="12700">
            <a:solidFill>
              <a:srgbClr val="8B4A1E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30" name="Text 28"/>
          <p:cNvSpPr/>
          <p:nvPr/>
        </p:nvSpPr>
        <p:spPr>
          <a:xfrm>
            <a:off x="3730752" y="1216152"/>
            <a:ext cx="1517904" cy="594360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105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3</a:t>
            </a:r>
            <a:endParaRPr lang="en-US" sz="1050"/>
          </a:p>
          <a:p>
            <a:pPr marL="0" indent="0" algn="ctr">
              <a:buNone/>
            </a:pPr>
            <a:r>
              <a:rPr lang="en-US" sz="105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Resources</a:t>
            </a:r>
            <a:endParaRPr lang="en-US" sz="1050"/>
          </a:p>
        </p:txBody>
      </p:sp>
      <p:sp>
        <p:nvSpPr>
          <p:cNvPr id="31" name="Shape 29"/>
          <p:cNvSpPr/>
          <p:nvPr/>
        </p:nvSpPr>
        <p:spPr>
          <a:xfrm>
            <a:off x="3730752" y="1901952"/>
            <a:ext cx="1517904" cy="521208"/>
          </a:xfrm>
          <a:prstGeom prst="rect">
            <a:avLst/>
          </a:prstGeom>
          <a:solidFill>
            <a:srgbClr val="DDE8F5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32" name="Text 30"/>
          <p:cNvSpPr/>
          <p:nvPr/>
        </p:nvSpPr>
        <p:spPr>
          <a:xfrm>
            <a:off x="3785616" y="1938528"/>
            <a:ext cx="14081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Feed &amp; Forage Planning</a:t>
            </a:r>
            <a:endParaRPr lang="en-US" sz="1050"/>
          </a:p>
        </p:txBody>
      </p:sp>
      <p:sp>
        <p:nvSpPr>
          <p:cNvPr id="33" name="Shape 31"/>
          <p:cNvSpPr/>
          <p:nvPr/>
        </p:nvSpPr>
        <p:spPr>
          <a:xfrm>
            <a:off x="3730752" y="2459736"/>
            <a:ext cx="1517904" cy="52120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34" name="Text 32"/>
          <p:cNvSpPr/>
          <p:nvPr/>
        </p:nvSpPr>
        <p:spPr>
          <a:xfrm>
            <a:off x="3785616" y="2496312"/>
            <a:ext cx="14081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Improving Goat Breeds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3730752" y="3017520"/>
            <a:ext cx="1517904" cy="521208"/>
          </a:xfrm>
          <a:prstGeom prst="rect">
            <a:avLst/>
          </a:prstGeom>
          <a:solidFill>
            <a:srgbClr val="DDE8F5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36" name="Text 34"/>
          <p:cNvSpPr/>
          <p:nvPr/>
        </p:nvSpPr>
        <p:spPr>
          <a:xfrm>
            <a:off x="3785616" y="3054096"/>
            <a:ext cx="14081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Animal Health &amp; Disease</a:t>
            </a:r>
            <a:endParaRPr lang="en-US" sz="1050"/>
          </a:p>
        </p:txBody>
      </p:sp>
      <p:sp>
        <p:nvSpPr>
          <p:cNvPr id="37" name="Shape 35"/>
          <p:cNvSpPr/>
          <p:nvPr/>
        </p:nvSpPr>
        <p:spPr>
          <a:xfrm>
            <a:off x="3730752" y="3575304"/>
            <a:ext cx="1517904" cy="52120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38" name="Text 36"/>
          <p:cNvSpPr/>
          <p:nvPr/>
        </p:nvSpPr>
        <p:spPr>
          <a:xfrm>
            <a:off x="3785616" y="3611880"/>
            <a:ext cx="14081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Nutrition &amp; Food Security</a:t>
            </a:r>
            <a:endParaRPr lang="en-US" sz="1050"/>
          </a:p>
        </p:txBody>
      </p:sp>
      <p:sp>
        <p:nvSpPr>
          <p:cNvPr id="39" name="Shape 37"/>
          <p:cNvSpPr/>
          <p:nvPr/>
        </p:nvSpPr>
        <p:spPr>
          <a:xfrm>
            <a:off x="3730752" y="4133088"/>
            <a:ext cx="1517904" cy="521208"/>
          </a:xfrm>
          <a:prstGeom prst="rect">
            <a:avLst/>
          </a:prstGeom>
          <a:solidFill>
            <a:srgbClr val="DDE8F5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40" name="Text 38"/>
          <p:cNvSpPr/>
          <p:nvPr/>
        </p:nvSpPr>
        <p:spPr>
          <a:xfrm>
            <a:off x="3785616" y="4169664"/>
            <a:ext cx="14081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Extension Services Online</a:t>
            </a:r>
            <a:endParaRPr lang="en-US" sz="1050" dirty="0"/>
          </a:p>
        </p:txBody>
      </p:sp>
      <p:sp>
        <p:nvSpPr>
          <p:cNvPr id="41" name="Shape 39"/>
          <p:cNvSpPr/>
          <p:nvPr/>
        </p:nvSpPr>
        <p:spPr>
          <a:xfrm>
            <a:off x="5468112" y="1216152"/>
            <a:ext cx="1517904" cy="594360"/>
          </a:xfrm>
          <a:prstGeom prst="rect">
            <a:avLst/>
          </a:prstGeom>
          <a:solidFill>
            <a:srgbClr val="1E6E8B"/>
          </a:solidFill>
          <a:ln w="12700">
            <a:solidFill>
              <a:srgbClr val="1E6E8B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42" name="Text 40"/>
          <p:cNvSpPr/>
          <p:nvPr/>
        </p:nvSpPr>
        <p:spPr>
          <a:xfrm>
            <a:off x="5468112" y="1216152"/>
            <a:ext cx="1517904" cy="594360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4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</a:t>
            </a:r>
            <a:endParaRPr lang="en-US" sz="1050" dirty="0"/>
          </a:p>
        </p:txBody>
      </p:sp>
      <p:sp>
        <p:nvSpPr>
          <p:cNvPr id="43" name="Shape 41"/>
          <p:cNvSpPr/>
          <p:nvPr/>
        </p:nvSpPr>
        <p:spPr>
          <a:xfrm>
            <a:off x="5468112" y="1901952"/>
            <a:ext cx="1517904" cy="521208"/>
          </a:xfrm>
          <a:prstGeom prst="rect">
            <a:avLst/>
          </a:prstGeom>
          <a:solidFill>
            <a:srgbClr val="DDE8F5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44" name="Text 42"/>
          <p:cNvSpPr/>
          <p:nvPr/>
        </p:nvSpPr>
        <p:spPr>
          <a:xfrm>
            <a:off x="5522976" y="1938528"/>
            <a:ext cx="14081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The Cashmere Value Chain</a:t>
            </a:r>
            <a:endParaRPr lang="en-US" sz="1050"/>
          </a:p>
        </p:txBody>
      </p:sp>
      <p:sp>
        <p:nvSpPr>
          <p:cNvPr id="45" name="Shape 43"/>
          <p:cNvSpPr/>
          <p:nvPr/>
        </p:nvSpPr>
        <p:spPr>
          <a:xfrm>
            <a:off x="5468112" y="2459736"/>
            <a:ext cx="1517904" cy="52120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46" name="Text 44"/>
          <p:cNvSpPr/>
          <p:nvPr/>
        </p:nvSpPr>
        <p:spPr>
          <a:xfrm>
            <a:off x="5522976" y="2496312"/>
            <a:ext cx="14081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Marketing Your Cashmere</a:t>
            </a:r>
            <a:endParaRPr lang="en-US" sz="1050"/>
          </a:p>
        </p:txBody>
      </p:sp>
      <p:sp>
        <p:nvSpPr>
          <p:cNvPr id="47" name="Shape 45"/>
          <p:cNvSpPr/>
          <p:nvPr/>
        </p:nvSpPr>
        <p:spPr>
          <a:xfrm>
            <a:off x="5468112" y="3017520"/>
            <a:ext cx="1517904" cy="521208"/>
          </a:xfrm>
          <a:prstGeom prst="rect">
            <a:avLst/>
          </a:prstGeom>
          <a:solidFill>
            <a:srgbClr val="DDE8F5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48" name="Text 46"/>
          <p:cNvSpPr/>
          <p:nvPr/>
        </p:nvSpPr>
        <p:spPr>
          <a:xfrm>
            <a:off x="5522976" y="3054096"/>
            <a:ext cx="14081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Management Ideas and Methods</a:t>
            </a:r>
            <a:endParaRPr lang="en-US" sz="1050" dirty="0"/>
          </a:p>
        </p:txBody>
      </p:sp>
      <p:sp>
        <p:nvSpPr>
          <p:cNvPr id="49" name="Shape 47"/>
          <p:cNvSpPr/>
          <p:nvPr/>
        </p:nvSpPr>
        <p:spPr>
          <a:xfrm>
            <a:off x="5468112" y="3575304"/>
            <a:ext cx="1517904" cy="52120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50" name="Text 48"/>
          <p:cNvSpPr/>
          <p:nvPr/>
        </p:nvSpPr>
        <p:spPr>
          <a:xfrm>
            <a:off x="5522976" y="3611880"/>
            <a:ext cx="14081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Financial Literacy &amp; Saving</a:t>
            </a:r>
            <a:endParaRPr lang="en-US" sz="1050"/>
          </a:p>
        </p:txBody>
      </p:sp>
      <p:sp>
        <p:nvSpPr>
          <p:cNvPr id="51" name="Shape 49"/>
          <p:cNvSpPr/>
          <p:nvPr/>
        </p:nvSpPr>
        <p:spPr>
          <a:xfrm>
            <a:off x="5468112" y="4133088"/>
            <a:ext cx="1517904" cy="521208"/>
          </a:xfrm>
          <a:prstGeom prst="rect">
            <a:avLst/>
          </a:prstGeom>
          <a:solidFill>
            <a:srgbClr val="DDE8F5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52" name="Text 50"/>
          <p:cNvSpPr/>
          <p:nvPr/>
        </p:nvSpPr>
        <p:spPr>
          <a:xfrm>
            <a:off x="5522976" y="4169664"/>
            <a:ext cx="14081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Diversification of Products and Income</a:t>
            </a:r>
            <a:endParaRPr lang="en-US" sz="1050" dirty="0"/>
          </a:p>
        </p:txBody>
      </p:sp>
      <p:sp>
        <p:nvSpPr>
          <p:cNvPr id="53" name="Shape 51"/>
          <p:cNvSpPr/>
          <p:nvPr/>
        </p:nvSpPr>
        <p:spPr>
          <a:xfrm>
            <a:off x="7205472" y="1216152"/>
            <a:ext cx="1517904" cy="594360"/>
          </a:xfrm>
          <a:prstGeom prst="rect">
            <a:avLst/>
          </a:prstGeom>
          <a:solidFill>
            <a:srgbClr val="5E3E7E"/>
          </a:solidFill>
          <a:ln w="12700">
            <a:solidFill>
              <a:srgbClr val="5E3E7E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54" name="Text 52"/>
          <p:cNvSpPr/>
          <p:nvPr/>
        </p:nvSpPr>
        <p:spPr>
          <a:xfrm>
            <a:off x="7205472" y="1216152"/>
            <a:ext cx="1517904" cy="594360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ctr">
              <a:buNone/>
            </a:pPr>
            <a:r>
              <a:rPr lang="en-US" sz="105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5</a:t>
            </a:r>
            <a:endParaRPr lang="en-US" sz="1050"/>
          </a:p>
          <a:p>
            <a:pPr marL="0" indent="0" algn="ctr">
              <a:buNone/>
            </a:pPr>
            <a:r>
              <a:rPr lang="en-US" sz="105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Evaluation &amp; Next Steps</a:t>
            </a:r>
            <a:endParaRPr lang="en-US" sz="1050"/>
          </a:p>
        </p:txBody>
      </p:sp>
      <p:sp>
        <p:nvSpPr>
          <p:cNvPr id="55" name="Shape 53"/>
          <p:cNvSpPr/>
          <p:nvPr/>
        </p:nvSpPr>
        <p:spPr>
          <a:xfrm>
            <a:off x="7205472" y="1901952"/>
            <a:ext cx="1517904" cy="521208"/>
          </a:xfrm>
          <a:prstGeom prst="rect">
            <a:avLst/>
          </a:prstGeom>
          <a:solidFill>
            <a:srgbClr val="DDE8F5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56" name="Text 54"/>
          <p:cNvSpPr/>
          <p:nvPr/>
        </p:nvSpPr>
        <p:spPr>
          <a:xfrm>
            <a:off x="7260336" y="1938528"/>
            <a:ext cx="14081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Review Key Lessons</a:t>
            </a:r>
            <a:endParaRPr lang="en-US" sz="1050"/>
          </a:p>
        </p:txBody>
      </p:sp>
      <p:sp>
        <p:nvSpPr>
          <p:cNvPr id="57" name="Shape 55"/>
          <p:cNvSpPr/>
          <p:nvPr/>
        </p:nvSpPr>
        <p:spPr>
          <a:xfrm>
            <a:off x="7205472" y="2459736"/>
            <a:ext cx="1517904" cy="52120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58" name="Text 56"/>
          <p:cNvSpPr/>
          <p:nvPr/>
        </p:nvSpPr>
        <p:spPr>
          <a:xfrm>
            <a:off x="7260336" y="2496312"/>
            <a:ext cx="14081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Live Network Practice</a:t>
            </a:r>
            <a:endParaRPr lang="en-US" sz="1050"/>
          </a:p>
        </p:txBody>
      </p:sp>
      <p:sp>
        <p:nvSpPr>
          <p:cNvPr id="59" name="Shape 57"/>
          <p:cNvSpPr/>
          <p:nvPr/>
        </p:nvSpPr>
        <p:spPr>
          <a:xfrm>
            <a:off x="7205472" y="3017520"/>
            <a:ext cx="1517904" cy="521208"/>
          </a:xfrm>
          <a:prstGeom prst="rect">
            <a:avLst/>
          </a:prstGeom>
          <a:solidFill>
            <a:srgbClr val="DDE8F5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60" name="Text 58"/>
          <p:cNvSpPr/>
          <p:nvPr/>
        </p:nvSpPr>
        <p:spPr>
          <a:xfrm>
            <a:off x="7260336" y="3054096"/>
            <a:ext cx="14081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My Action Plan</a:t>
            </a:r>
            <a:endParaRPr lang="en-US" sz="1050"/>
          </a:p>
        </p:txBody>
      </p:sp>
      <p:sp>
        <p:nvSpPr>
          <p:cNvPr id="61" name="Shape 59"/>
          <p:cNvSpPr/>
          <p:nvPr/>
        </p:nvSpPr>
        <p:spPr>
          <a:xfrm>
            <a:off x="7205472" y="3575304"/>
            <a:ext cx="1517904" cy="521208"/>
          </a:xfrm>
          <a:prstGeom prst="rect">
            <a:avLst/>
          </a:prstGeom>
          <a:solidFill>
            <a:srgbClr val="FFFFFF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62" name="Text 60"/>
          <p:cNvSpPr/>
          <p:nvPr/>
        </p:nvSpPr>
        <p:spPr>
          <a:xfrm>
            <a:off x="7260336" y="3611880"/>
            <a:ext cx="14081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Open Questions</a:t>
            </a:r>
            <a:endParaRPr lang="en-US" sz="1050"/>
          </a:p>
        </p:txBody>
      </p:sp>
      <p:sp>
        <p:nvSpPr>
          <p:cNvPr id="63" name="Shape 61"/>
          <p:cNvSpPr/>
          <p:nvPr/>
        </p:nvSpPr>
        <p:spPr>
          <a:xfrm>
            <a:off x="7205472" y="4133088"/>
            <a:ext cx="1517904" cy="521208"/>
          </a:xfrm>
          <a:prstGeom prst="rect">
            <a:avLst/>
          </a:prstGeom>
          <a:solidFill>
            <a:srgbClr val="DDE8F5"/>
          </a:solidFill>
          <a:ln w="6350">
            <a:solidFill>
              <a:srgbClr val="CCCCCC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64" name="Text 62"/>
          <p:cNvSpPr/>
          <p:nvPr/>
        </p:nvSpPr>
        <p:spPr>
          <a:xfrm>
            <a:off x="7260336" y="4169664"/>
            <a:ext cx="14081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Certificates &amp; Closing</a:t>
            </a:r>
            <a:endParaRPr lang="en-US" sz="1050"/>
          </a:p>
        </p:txBody>
      </p:sp>
      <p:sp>
        <p:nvSpPr>
          <p:cNvPr id="65" name="Text 63"/>
          <p:cNvSpPr/>
          <p:nvPr/>
        </p:nvSpPr>
        <p:spPr>
          <a:xfrm>
            <a:off x="0" y="4919472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Village Pilot Program  |  Mongolian Cashmere Social Network</a:t>
            </a:r>
            <a:endParaRPr lang="en-US" sz="1050"/>
          </a:p>
        </p:txBody>
      </p:sp>
      <p:pic>
        <p:nvPicPr>
          <p:cNvPr id="66" name="Picture 65">
            <a:extLst>
              <a:ext uri="{FF2B5EF4-FFF2-40B4-BE49-F238E27FC236}">
                <a16:creationId xmlns:a16="http://schemas.microsoft.com/office/drawing/2014/main" id="{709682BE-F634-5F44-215C-C4493587AA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5472" y="3835908"/>
            <a:ext cx="2142833" cy="214283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0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15568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3" name="Shape 1"/>
          <p:cNvSpPr/>
          <p:nvPr/>
        </p:nvSpPr>
        <p:spPr>
          <a:xfrm>
            <a:off x="0" y="1115568"/>
            <a:ext cx="9144000" cy="82296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4" name="Text 2"/>
          <p:cNvSpPr/>
          <p:nvPr/>
        </p:nvSpPr>
        <p:spPr>
          <a:xfrm>
            <a:off x="411480" y="54864"/>
            <a:ext cx="1371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>
                <a:solidFill>
                  <a:srgbClr val="C89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1</a:t>
            </a:r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11480" y="365760"/>
            <a:ext cx="65836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Introductions &amp; Orientation</a:t>
            </a:r>
            <a:endParaRPr lang="en-US" sz="3600"/>
          </a:p>
        </p:txBody>
      </p:sp>
      <p:sp>
        <p:nvSpPr>
          <p:cNvPr id="6" name="Shape 4"/>
          <p:cNvSpPr/>
          <p:nvPr/>
        </p:nvSpPr>
        <p:spPr>
          <a:xfrm>
            <a:off x="7315200" y="329184"/>
            <a:ext cx="1554480" cy="457200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7" name="Text 5"/>
          <p:cNvSpPr/>
          <p:nvPr/>
        </p:nvSpPr>
        <p:spPr>
          <a:xfrm>
            <a:off x="7315200" y="329184"/>
            <a:ext cx="1554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Society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11480" y="868680"/>
            <a:ext cx="8046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hours  ·  ~20 min per topic  ·  Group of 10 households  ·  Hands-on &amp; discussion-based</a:t>
            </a:r>
            <a:endParaRPr lang="en-US" sz="1050"/>
          </a:p>
        </p:txBody>
      </p:sp>
      <p:sp>
        <p:nvSpPr>
          <p:cNvPr id="9" name="Shape 7"/>
          <p:cNvSpPr/>
          <p:nvPr/>
        </p:nvSpPr>
        <p:spPr>
          <a:xfrm>
            <a:off x="292608" y="1298448"/>
            <a:ext cx="4133088" cy="749808"/>
          </a:xfrm>
          <a:prstGeom prst="rect">
            <a:avLst/>
          </a:prstGeom>
          <a:solidFill>
            <a:srgbClr val="FFFFFF"/>
          </a:solidFill>
          <a:ln w="889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10" name="Shape 8"/>
          <p:cNvSpPr/>
          <p:nvPr/>
        </p:nvSpPr>
        <p:spPr>
          <a:xfrm>
            <a:off x="292608" y="1298448"/>
            <a:ext cx="73152" cy="749808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1" name="Shape 9"/>
          <p:cNvSpPr/>
          <p:nvPr/>
        </p:nvSpPr>
        <p:spPr>
          <a:xfrm>
            <a:off x="429768" y="1481328"/>
            <a:ext cx="329184" cy="329184"/>
          </a:xfrm>
          <a:prstGeom prst="ellipse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2" name="Text 10"/>
          <p:cNvSpPr/>
          <p:nvPr/>
        </p:nvSpPr>
        <p:spPr>
          <a:xfrm>
            <a:off x="429768" y="148132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/>
          </a:p>
        </p:txBody>
      </p:sp>
      <p:sp>
        <p:nvSpPr>
          <p:cNvPr id="13" name="Text 11"/>
          <p:cNvSpPr/>
          <p:nvPr/>
        </p:nvSpPr>
        <p:spPr>
          <a:xfrm>
            <a:off x="868680" y="135331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Welcome &amp; Why We Are Here</a:t>
            </a:r>
            <a:endParaRPr lang="en-US" sz="1600"/>
          </a:p>
        </p:txBody>
      </p:sp>
      <p:sp>
        <p:nvSpPr>
          <p:cNvPr id="14" name="Text 12"/>
          <p:cNvSpPr/>
          <p:nvPr/>
        </p:nvSpPr>
        <p:spPr>
          <a:xfrm>
            <a:off x="868680" y="164592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Trainer and each household introduce themselves. Share one challenge you face as a cashmere producer. Agree on group norms.</a:t>
            </a:r>
            <a:endParaRPr lang="en-US" sz="1050"/>
          </a:p>
        </p:txBody>
      </p:sp>
      <p:sp>
        <p:nvSpPr>
          <p:cNvPr id="15" name="Shape 13"/>
          <p:cNvSpPr/>
          <p:nvPr/>
        </p:nvSpPr>
        <p:spPr>
          <a:xfrm>
            <a:off x="292608" y="2167128"/>
            <a:ext cx="4133088" cy="749808"/>
          </a:xfrm>
          <a:prstGeom prst="rect">
            <a:avLst/>
          </a:prstGeom>
          <a:solidFill>
            <a:srgbClr val="FFFFFF"/>
          </a:solidFill>
          <a:ln w="889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16" name="Shape 14"/>
          <p:cNvSpPr/>
          <p:nvPr/>
        </p:nvSpPr>
        <p:spPr>
          <a:xfrm>
            <a:off x="292608" y="2167128"/>
            <a:ext cx="73152" cy="749808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7" name="Shape 15"/>
          <p:cNvSpPr/>
          <p:nvPr/>
        </p:nvSpPr>
        <p:spPr>
          <a:xfrm>
            <a:off x="429768" y="2350008"/>
            <a:ext cx="329184" cy="329184"/>
          </a:xfrm>
          <a:prstGeom prst="ellipse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8" name="Text 16"/>
          <p:cNvSpPr/>
          <p:nvPr/>
        </p:nvSpPr>
        <p:spPr>
          <a:xfrm>
            <a:off x="429768" y="235000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/>
          </a:p>
        </p:txBody>
      </p:sp>
      <p:sp>
        <p:nvSpPr>
          <p:cNvPr id="19" name="Text 17"/>
          <p:cNvSpPr/>
          <p:nvPr/>
        </p:nvSpPr>
        <p:spPr>
          <a:xfrm>
            <a:off x="868680" y="222199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a Social Network?</a:t>
            </a:r>
            <a:endParaRPr lang="en-US" sz="1600"/>
          </a:p>
        </p:txBody>
      </p:sp>
      <p:sp>
        <p:nvSpPr>
          <p:cNvPr id="20" name="Text 18"/>
          <p:cNvSpPr/>
          <p:nvPr/>
        </p:nvSpPr>
        <p:spPr>
          <a:xfrm>
            <a:off x="868680" y="251460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familiar examples – market day, well-side meetings – to explain online groups. Draw the network on paper. No reading needed.</a:t>
            </a:r>
            <a:endParaRPr lang="en-US" sz="1050"/>
          </a:p>
        </p:txBody>
      </p:sp>
      <p:sp>
        <p:nvSpPr>
          <p:cNvPr id="21" name="Shape 19"/>
          <p:cNvSpPr/>
          <p:nvPr/>
        </p:nvSpPr>
        <p:spPr>
          <a:xfrm>
            <a:off x="292608" y="3035808"/>
            <a:ext cx="4133088" cy="749808"/>
          </a:xfrm>
          <a:prstGeom prst="rect">
            <a:avLst/>
          </a:prstGeom>
          <a:solidFill>
            <a:srgbClr val="FFFFFF"/>
          </a:solidFill>
          <a:ln w="889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22" name="Shape 20"/>
          <p:cNvSpPr/>
          <p:nvPr/>
        </p:nvSpPr>
        <p:spPr>
          <a:xfrm>
            <a:off x="292608" y="3035808"/>
            <a:ext cx="73152" cy="749808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23" name="Shape 21"/>
          <p:cNvSpPr/>
          <p:nvPr/>
        </p:nvSpPr>
        <p:spPr>
          <a:xfrm>
            <a:off x="429768" y="3218688"/>
            <a:ext cx="329184" cy="329184"/>
          </a:xfrm>
          <a:prstGeom prst="ellipse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24" name="Text 22"/>
          <p:cNvSpPr/>
          <p:nvPr/>
        </p:nvSpPr>
        <p:spPr>
          <a:xfrm>
            <a:off x="429768" y="321868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/>
          </a:p>
        </p:txBody>
      </p:sp>
      <p:sp>
        <p:nvSpPr>
          <p:cNvPr id="25" name="Text 23"/>
          <p:cNvSpPr/>
          <p:nvPr/>
        </p:nvSpPr>
        <p:spPr>
          <a:xfrm>
            <a:off x="868680" y="309067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Smartphones &amp; the Facebook App</a:t>
            </a:r>
            <a:endParaRPr lang="en-US" sz="1600"/>
          </a:p>
        </p:txBody>
      </p:sp>
      <p:sp>
        <p:nvSpPr>
          <p:cNvPr id="26" name="Text 24"/>
          <p:cNvSpPr/>
          <p:nvPr/>
        </p:nvSpPr>
        <p:spPr>
          <a:xfrm>
            <a:off x="868680" y="338328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Hands-on: open the app, find the group, scroll posts. Pairs practice together. One phone per household is enough.</a:t>
            </a:r>
            <a:endParaRPr lang="en-US" sz="1050"/>
          </a:p>
        </p:txBody>
      </p:sp>
      <p:sp>
        <p:nvSpPr>
          <p:cNvPr id="27" name="Shape 25"/>
          <p:cNvSpPr/>
          <p:nvPr/>
        </p:nvSpPr>
        <p:spPr>
          <a:xfrm>
            <a:off x="4718304" y="1298448"/>
            <a:ext cx="4133088" cy="749808"/>
          </a:xfrm>
          <a:prstGeom prst="rect">
            <a:avLst/>
          </a:prstGeom>
          <a:solidFill>
            <a:srgbClr val="FFFFFF"/>
          </a:solidFill>
          <a:ln w="889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28" name="Shape 26"/>
          <p:cNvSpPr/>
          <p:nvPr/>
        </p:nvSpPr>
        <p:spPr>
          <a:xfrm>
            <a:off x="4718304" y="1298448"/>
            <a:ext cx="73152" cy="749808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29" name="Shape 27"/>
          <p:cNvSpPr/>
          <p:nvPr/>
        </p:nvSpPr>
        <p:spPr>
          <a:xfrm>
            <a:off x="4855464" y="1481328"/>
            <a:ext cx="329184" cy="329184"/>
          </a:xfrm>
          <a:prstGeom prst="ellipse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30" name="Text 28"/>
          <p:cNvSpPr/>
          <p:nvPr/>
        </p:nvSpPr>
        <p:spPr>
          <a:xfrm>
            <a:off x="4855464" y="148132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/>
          </a:p>
        </p:txBody>
      </p:sp>
      <p:sp>
        <p:nvSpPr>
          <p:cNvPr id="31" name="Text 29"/>
          <p:cNvSpPr/>
          <p:nvPr/>
        </p:nvSpPr>
        <p:spPr>
          <a:xfrm>
            <a:off x="5294376" y="135331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Joining the Cashmere Producer Group</a:t>
            </a:r>
            <a:endParaRPr lang="en-US" sz="1600"/>
          </a:p>
        </p:txBody>
      </p:sp>
      <p:sp>
        <p:nvSpPr>
          <p:cNvPr id="32" name="Text 30"/>
          <p:cNvSpPr/>
          <p:nvPr/>
        </p:nvSpPr>
        <p:spPr>
          <a:xfrm>
            <a:off x="5294376" y="164592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representative joins the Facebook group live. Trainer confirms each join. Discuss group rules: respect, honest prices, no spam.</a:t>
            </a:r>
            <a:endParaRPr lang="en-US" sz="1050"/>
          </a:p>
        </p:txBody>
      </p:sp>
      <p:sp>
        <p:nvSpPr>
          <p:cNvPr id="33" name="Shape 31"/>
          <p:cNvSpPr/>
          <p:nvPr/>
        </p:nvSpPr>
        <p:spPr>
          <a:xfrm>
            <a:off x="4718304" y="2167128"/>
            <a:ext cx="4133088" cy="749808"/>
          </a:xfrm>
          <a:prstGeom prst="rect">
            <a:avLst/>
          </a:prstGeom>
          <a:solidFill>
            <a:srgbClr val="FFFFFF"/>
          </a:solidFill>
          <a:ln w="889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34" name="Shape 32"/>
          <p:cNvSpPr/>
          <p:nvPr/>
        </p:nvSpPr>
        <p:spPr>
          <a:xfrm>
            <a:off x="4718304" y="2167128"/>
            <a:ext cx="73152" cy="749808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35" name="Shape 33"/>
          <p:cNvSpPr/>
          <p:nvPr/>
        </p:nvSpPr>
        <p:spPr>
          <a:xfrm>
            <a:off x="4855464" y="2350008"/>
            <a:ext cx="329184" cy="329184"/>
          </a:xfrm>
          <a:prstGeom prst="ellipse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36" name="Text 34"/>
          <p:cNvSpPr/>
          <p:nvPr/>
        </p:nvSpPr>
        <p:spPr>
          <a:xfrm>
            <a:off x="4855464" y="235000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600"/>
          </a:p>
        </p:txBody>
      </p:sp>
      <p:sp>
        <p:nvSpPr>
          <p:cNvPr id="37" name="Text 35"/>
          <p:cNvSpPr/>
          <p:nvPr/>
        </p:nvSpPr>
        <p:spPr>
          <a:xfrm>
            <a:off x="5294376" y="222199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Setting a Daily Routine with the Network</a:t>
            </a:r>
            <a:endParaRPr lang="en-US" sz="1600"/>
          </a:p>
        </p:txBody>
      </p:sp>
      <p:sp>
        <p:nvSpPr>
          <p:cNvPr id="38" name="Text 36"/>
          <p:cNvSpPr/>
          <p:nvPr/>
        </p:nvSpPr>
        <p:spPr>
          <a:xfrm>
            <a:off x="5294376" y="251460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Agree on a village 'posting time' so everyone is active together. Link to existing routines – morning tea, evening meal.</a:t>
            </a:r>
            <a:endParaRPr lang="en-US" sz="1050"/>
          </a:p>
        </p:txBody>
      </p:sp>
      <p:sp>
        <p:nvSpPr>
          <p:cNvPr id="39" name="Shape 37"/>
          <p:cNvSpPr/>
          <p:nvPr/>
        </p:nvSpPr>
        <p:spPr>
          <a:xfrm>
            <a:off x="4718304" y="3035808"/>
            <a:ext cx="4133088" cy="749808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40" name="Text 38"/>
          <p:cNvSpPr/>
          <p:nvPr/>
        </p:nvSpPr>
        <p:spPr>
          <a:xfrm>
            <a:off x="4791456" y="3081528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>
                <a:solidFill>
                  <a:srgbClr val="C89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Facilitator Tip</a:t>
            </a:r>
            <a:endParaRPr lang="en-US" sz="1100"/>
          </a:p>
        </p:txBody>
      </p:sp>
      <p:sp>
        <p:nvSpPr>
          <p:cNvPr id="41" name="Text 39"/>
          <p:cNvSpPr/>
          <p:nvPr/>
        </p:nvSpPr>
        <p:spPr>
          <a:xfrm>
            <a:off x="4791456" y="3337560"/>
            <a:ext cx="39319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Pair confident smartphone users with less confident ones. For households with no signal, show the printed QR code backup. Celebrate every small success loudly.</a:t>
            </a:r>
            <a:endParaRPr lang="en-US" sz="1050"/>
          </a:p>
        </p:txBody>
      </p:sp>
      <p:sp>
        <p:nvSpPr>
          <p:cNvPr id="42" name="Text 40"/>
          <p:cNvSpPr/>
          <p:nvPr/>
        </p:nvSpPr>
        <p:spPr>
          <a:xfrm>
            <a:off x="0" y="4919472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Village Pilot Program  |  Mongolian Cashmere Social Network</a:t>
            </a:r>
            <a:endParaRPr lang="en-US" sz="1050"/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2E04C1D5-3D09-108C-5337-0A72EE00C7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5472" y="3835908"/>
            <a:ext cx="2142833" cy="214283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0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15568"/>
          </a:xfrm>
          <a:prstGeom prst="rect">
            <a:avLst/>
          </a:prstGeom>
          <a:solidFill>
            <a:srgbClr val="4A7A50"/>
          </a:solidFill>
          <a:ln w="12700">
            <a:solidFill>
              <a:srgbClr val="4A7A50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3" name="Shape 1"/>
          <p:cNvSpPr/>
          <p:nvPr/>
        </p:nvSpPr>
        <p:spPr>
          <a:xfrm>
            <a:off x="0" y="1115568"/>
            <a:ext cx="9144000" cy="82296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4" name="Text 2"/>
          <p:cNvSpPr/>
          <p:nvPr/>
        </p:nvSpPr>
        <p:spPr>
          <a:xfrm>
            <a:off x="411480" y="54864"/>
            <a:ext cx="1371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>
                <a:solidFill>
                  <a:srgbClr val="C89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2</a:t>
            </a:r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11480" y="365760"/>
            <a:ext cx="65836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Society &amp; Animal Husbandry</a:t>
            </a:r>
            <a:endParaRPr lang="en-US" sz="3600" dirty="0"/>
          </a:p>
        </p:txBody>
      </p:sp>
      <p:sp>
        <p:nvSpPr>
          <p:cNvPr id="6" name="Shape 4"/>
          <p:cNvSpPr/>
          <p:nvPr/>
        </p:nvSpPr>
        <p:spPr>
          <a:xfrm>
            <a:off x="7315200" y="329184"/>
            <a:ext cx="1554480" cy="457200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7" name="Text 5"/>
          <p:cNvSpPr/>
          <p:nvPr/>
        </p:nvSpPr>
        <p:spPr>
          <a:xfrm>
            <a:off x="7315200" y="329184"/>
            <a:ext cx="1554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Society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11480" y="868680"/>
            <a:ext cx="8046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hours  ·  ~20 min per topic  ·  Group of 10 households  ·  Hands-on &amp; discussion-based</a:t>
            </a:r>
            <a:endParaRPr lang="en-US" sz="1050"/>
          </a:p>
        </p:txBody>
      </p:sp>
      <p:sp>
        <p:nvSpPr>
          <p:cNvPr id="9" name="Shape 7"/>
          <p:cNvSpPr/>
          <p:nvPr/>
        </p:nvSpPr>
        <p:spPr>
          <a:xfrm>
            <a:off x="292608" y="1298448"/>
            <a:ext cx="4133088" cy="749808"/>
          </a:xfrm>
          <a:prstGeom prst="rect">
            <a:avLst/>
          </a:prstGeom>
          <a:solidFill>
            <a:srgbClr val="FFFFFF"/>
          </a:solidFill>
          <a:ln w="889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10" name="Shape 8"/>
          <p:cNvSpPr/>
          <p:nvPr/>
        </p:nvSpPr>
        <p:spPr>
          <a:xfrm>
            <a:off x="292608" y="1298448"/>
            <a:ext cx="73152" cy="749808"/>
          </a:xfrm>
          <a:prstGeom prst="rect">
            <a:avLst/>
          </a:prstGeom>
          <a:solidFill>
            <a:srgbClr val="4A7A50"/>
          </a:solidFill>
          <a:ln w="12700">
            <a:solidFill>
              <a:srgbClr val="4A7A50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1" name="Shape 9"/>
          <p:cNvSpPr/>
          <p:nvPr/>
        </p:nvSpPr>
        <p:spPr>
          <a:xfrm>
            <a:off x="429768" y="1481328"/>
            <a:ext cx="329184" cy="329184"/>
          </a:xfrm>
          <a:prstGeom prst="ellipse">
            <a:avLst/>
          </a:prstGeom>
          <a:solidFill>
            <a:srgbClr val="4A7A50"/>
          </a:solidFill>
          <a:ln w="12700">
            <a:solidFill>
              <a:srgbClr val="4A7A50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2" name="Text 10"/>
          <p:cNvSpPr/>
          <p:nvPr/>
        </p:nvSpPr>
        <p:spPr>
          <a:xfrm>
            <a:off x="429768" y="148132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/>
          </a:p>
        </p:txBody>
      </p:sp>
      <p:sp>
        <p:nvSpPr>
          <p:cNvPr id="13" name="Text 11"/>
          <p:cNvSpPr/>
          <p:nvPr/>
        </p:nvSpPr>
        <p:spPr>
          <a:xfrm>
            <a:off x="868680" y="135331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Posting, Photos &amp; Voice Messages</a:t>
            </a:r>
            <a:endParaRPr lang="en-US" sz="1600"/>
          </a:p>
        </p:txBody>
      </p:sp>
      <p:sp>
        <p:nvSpPr>
          <p:cNvPr id="14" name="Text 12"/>
          <p:cNvSpPr/>
          <p:nvPr/>
        </p:nvSpPr>
        <p:spPr>
          <a:xfrm>
            <a:off x="868680" y="164592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household posts one photo of their herd. Others react with thumbs-up. Demonstrate voice posting – no literacy needed.</a:t>
            </a:r>
            <a:endParaRPr lang="en-US" sz="1050"/>
          </a:p>
        </p:txBody>
      </p:sp>
      <p:sp>
        <p:nvSpPr>
          <p:cNvPr id="15" name="Shape 13"/>
          <p:cNvSpPr/>
          <p:nvPr/>
        </p:nvSpPr>
        <p:spPr>
          <a:xfrm>
            <a:off x="292608" y="2167128"/>
            <a:ext cx="4133088" cy="749808"/>
          </a:xfrm>
          <a:prstGeom prst="rect">
            <a:avLst/>
          </a:prstGeom>
          <a:solidFill>
            <a:srgbClr val="FFFFFF"/>
          </a:solidFill>
          <a:ln w="889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16" name="Shape 14"/>
          <p:cNvSpPr/>
          <p:nvPr/>
        </p:nvSpPr>
        <p:spPr>
          <a:xfrm>
            <a:off x="292608" y="2167128"/>
            <a:ext cx="73152" cy="749808"/>
          </a:xfrm>
          <a:prstGeom prst="rect">
            <a:avLst/>
          </a:prstGeom>
          <a:solidFill>
            <a:srgbClr val="4A7A50"/>
          </a:solidFill>
          <a:ln w="12700">
            <a:solidFill>
              <a:srgbClr val="4A7A50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7" name="Shape 15"/>
          <p:cNvSpPr/>
          <p:nvPr/>
        </p:nvSpPr>
        <p:spPr>
          <a:xfrm>
            <a:off x="429768" y="2350008"/>
            <a:ext cx="329184" cy="329184"/>
          </a:xfrm>
          <a:prstGeom prst="ellipse">
            <a:avLst/>
          </a:prstGeom>
          <a:solidFill>
            <a:srgbClr val="4A7A50"/>
          </a:solidFill>
          <a:ln w="12700">
            <a:solidFill>
              <a:srgbClr val="4A7A50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8" name="Text 16"/>
          <p:cNvSpPr/>
          <p:nvPr/>
        </p:nvSpPr>
        <p:spPr>
          <a:xfrm>
            <a:off x="429768" y="235000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/>
          </a:p>
        </p:txBody>
      </p:sp>
      <p:sp>
        <p:nvSpPr>
          <p:cNvPr id="19" name="Text 17"/>
          <p:cNvSpPr/>
          <p:nvPr/>
        </p:nvSpPr>
        <p:spPr>
          <a:xfrm>
            <a:off x="868680" y="222199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Animal Husbandry Basics</a:t>
            </a:r>
            <a:endParaRPr lang="en-US" sz="1600"/>
          </a:p>
        </p:txBody>
      </p:sp>
      <p:sp>
        <p:nvSpPr>
          <p:cNvPr id="20" name="Text 18"/>
          <p:cNvSpPr/>
          <p:nvPr/>
        </p:nvSpPr>
        <p:spPr>
          <a:xfrm>
            <a:off x="868680" y="251460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practices for goat &amp; sheep welfare: shelter, water, seasonal movement. Group shares local knowledge; trainer adds evidence-based tips.</a:t>
            </a:r>
            <a:endParaRPr lang="en-US" sz="1050"/>
          </a:p>
        </p:txBody>
      </p:sp>
      <p:sp>
        <p:nvSpPr>
          <p:cNvPr id="21" name="Shape 19"/>
          <p:cNvSpPr/>
          <p:nvPr/>
        </p:nvSpPr>
        <p:spPr>
          <a:xfrm>
            <a:off x="292608" y="3035808"/>
            <a:ext cx="4133088" cy="749808"/>
          </a:xfrm>
          <a:prstGeom prst="rect">
            <a:avLst/>
          </a:prstGeom>
          <a:solidFill>
            <a:srgbClr val="FFFFFF"/>
          </a:solidFill>
          <a:ln w="889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22" name="Shape 20"/>
          <p:cNvSpPr/>
          <p:nvPr/>
        </p:nvSpPr>
        <p:spPr>
          <a:xfrm>
            <a:off x="292608" y="3035808"/>
            <a:ext cx="73152" cy="749808"/>
          </a:xfrm>
          <a:prstGeom prst="rect">
            <a:avLst/>
          </a:prstGeom>
          <a:solidFill>
            <a:srgbClr val="4A7A50"/>
          </a:solidFill>
          <a:ln w="12700">
            <a:solidFill>
              <a:srgbClr val="4A7A50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23" name="Shape 21"/>
          <p:cNvSpPr/>
          <p:nvPr/>
        </p:nvSpPr>
        <p:spPr>
          <a:xfrm>
            <a:off x="429768" y="3218688"/>
            <a:ext cx="329184" cy="329184"/>
          </a:xfrm>
          <a:prstGeom prst="ellipse">
            <a:avLst/>
          </a:prstGeom>
          <a:solidFill>
            <a:srgbClr val="4A7A50"/>
          </a:solidFill>
          <a:ln w="12700">
            <a:solidFill>
              <a:srgbClr val="4A7A50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24" name="Text 22"/>
          <p:cNvSpPr/>
          <p:nvPr/>
        </p:nvSpPr>
        <p:spPr>
          <a:xfrm>
            <a:off x="429768" y="321868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/>
          </a:p>
        </p:txBody>
      </p:sp>
      <p:sp>
        <p:nvSpPr>
          <p:cNvPr id="25" name="Text 23"/>
          <p:cNvSpPr/>
          <p:nvPr/>
        </p:nvSpPr>
        <p:spPr>
          <a:xfrm>
            <a:off x="868680" y="309067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Herd Health Check-ins via the Group</a:t>
            </a:r>
            <a:endParaRPr lang="en-US" sz="1600"/>
          </a:p>
        </p:txBody>
      </p:sp>
      <p:sp>
        <p:nvSpPr>
          <p:cNvPr id="26" name="Text 24"/>
          <p:cNvSpPr/>
          <p:nvPr/>
        </p:nvSpPr>
        <p:spPr>
          <a:xfrm>
            <a:off x="868680" y="338328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Role-play: one household photographs a sick animal and posts for advice. Others respond. Discuss what makes a helpful reply.</a:t>
            </a:r>
            <a:endParaRPr lang="en-US" sz="1050"/>
          </a:p>
        </p:txBody>
      </p:sp>
      <p:sp>
        <p:nvSpPr>
          <p:cNvPr id="27" name="Shape 25"/>
          <p:cNvSpPr/>
          <p:nvPr/>
        </p:nvSpPr>
        <p:spPr>
          <a:xfrm>
            <a:off x="4718304" y="1298448"/>
            <a:ext cx="4133088" cy="749808"/>
          </a:xfrm>
          <a:prstGeom prst="rect">
            <a:avLst/>
          </a:prstGeom>
          <a:solidFill>
            <a:srgbClr val="FFFFFF"/>
          </a:solidFill>
          <a:ln w="889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28" name="Shape 26"/>
          <p:cNvSpPr/>
          <p:nvPr/>
        </p:nvSpPr>
        <p:spPr>
          <a:xfrm>
            <a:off x="4718304" y="1298448"/>
            <a:ext cx="73152" cy="749808"/>
          </a:xfrm>
          <a:prstGeom prst="rect">
            <a:avLst/>
          </a:prstGeom>
          <a:solidFill>
            <a:srgbClr val="4A7A50"/>
          </a:solidFill>
          <a:ln w="12700">
            <a:solidFill>
              <a:srgbClr val="4A7A50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29" name="Shape 27"/>
          <p:cNvSpPr/>
          <p:nvPr/>
        </p:nvSpPr>
        <p:spPr>
          <a:xfrm>
            <a:off x="4855464" y="1481328"/>
            <a:ext cx="329184" cy="329184"/>
          </a:xfrm>
          <a:prstGeom prst="ellipse">
            <a:avLst/>
          </a:prstGeom>
          <a:solidFill>
            <a:srgbClr val="4A7A50"/>
          </a:solidFill>
          <a:ln w="12700">
            <a:solidFill>
              <a:srgbClr val="4A7A50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30" name="Text 28"/>
          <p:cNvSpPr/>
          <p:nvPr/>
        </p:nvSpPr>
        <p:spPr>
          <a:xfrm>
            <a:off x="4855464" y="148132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/>
          </a:p>
        </p:txBody>
      </p:sp>
      <p:sp>
        <p:nvSpPr>
          <p:cNvPr id="31" name="Text 29"/>
          <p:cNvSpPr/>
          <p:nvPr/>
        </p:nvSpPr>
        <p:spPr>
          <a:xfrm>
            <a:off x="5294376" y="135331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Sharing Grazing &amp; Weather Information</a:t>
            </a:r>
            <a:endParaRPr lang="en-US" sz="1600"/>
          </a:p>
        </p:txBody>
      </p:sp>
      <p:sp>
        <p:nvSpPr>
          <p:cNvPr id="32" name="Text 30"/>
          <p:cNvSpPr/>
          <p:nvPr/>
        </p:nvSpPr>
        <p:spPr>
          <a:xfrm>
            <a:off x="5294376" y="164592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Demonstrate how a timely post about pasture or dzud risk can help a neighbour avoid losing animals. Who already does this by phone?</a:t>
            </a:r>
            <a:endParaRPr lang="en-US" sz="1050"/>
          </a:p>
        </p:txBody>
      </p:sp>
      <p:sp>
        <p:nvSpPr>
          <p:cNvPr id="33" name="Shape 31"/>
          <p:cNvSpPr/>
          <p:nvPr/>
        </p:nvSpPr>
        <p:spPr>
          <a:xfrm>
            <a:off x="4718304" y="2167128"/>
            <a:ext cx="4133088" cy="749808"/>
          </a:xfrm>
          <a:prstGeom prst="rect">
            <a:avLst/>
          </a:prstGeom>
          <a:solidFill>
            <a:srgbClr val="FFFFFF"/>
          </a:solidFill>
          <a:ln w="889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34" name="Shape 32"/>
          <p:cNvSpPr/>
          <p:nvPr/>
        </p:nvSpPr>
        <p:spPr>
          <a:xfrm>
            <a:off x="4718304" y="2167128"/>
            <a:ext cx="73152" cy="749808"/>
          </a:xfrm>
          <a:prstGeom prst="rect">
            <a:avLst/>
          </a:prstGeom>
          <a:solidFill>
            <a:srgbClr val="4A7A50"/>
          </a:solidFill>
          <a:ln w="12700">
            <a:solidFill>
              <a:srgbClr val="4A7A50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35" name="Shape 33"/>
          <p:cNvSpPr/>
          <p:nvPr/>
        </p:nvSpPr>
        <p:spPr>
          <a:xfrm>
            <a:off x="4855464" y="2350008"/>
            <a:ext cx="329184" cy="329184"/>
          </a:xfrm>
          <a:prstGeom prst="ellipse">
            <a:avLst/>
          </a:prstGeom>
          <a:solidFill>
            <a:srgbClr val="4A7A50"/>
          </a:solidFill>
          <a:ln w="12700">
            <a:solidFill>
              <a:srgbClr val="4A7A50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36" name="Text 34"/>
          <p:cNvSpPr/>
          <p:nvPr/>
        </p:nvSpPr>
        <p:spPr>
          <a:xfrm>
            <a:off x="4855464" y="235000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600"/>
          </a:p>
        </p:txBody>
      </p:sp>
      <p:sp>
        <p:nvSpPr>
          <p:cNvPr id="37" name="Text 35"/>
          <p:cNvSpPr/>
          <p:nvPr/>
        </p:nvSpPr>
        <p:spPr>
          <a:xfrm>
            <a:off x="5294376" y="222199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Finding &amp; Tagging Trusted Members</a:t>
            </a:r>
            <a:endParaRPr lang="en-US" sz="1600"/>
          </a:p>
        </p:txBody>
      </p:sp>
      <p:sp>
        <p:nvSpPr>
          <p:cNvPr id="38" name="Text 36"/>
          <p:cNvSpPr/>
          <p:nvPr/>
        </p:nvSpPr>
        <p:spPr>
          <a:xfrm>
            <a:off x="5294376" y="251460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Introduce advisors – experienced herders, vets, extension agents, and bag governors. Practice tagging them in a post.</a:t>
            </a:r>
            <a:endParaRPr lang="en-US" sz="1050" dirty="0"/>
          </a:p>
        </p:txBody>
      </p:sp>
      <p:sp>
        <p:nvSpPr>
          <p:cNvPr id="39" name="Shape 37"/>
          <p:cNvSpPr/>
          <p:nvPr/>
        </p:nvSpPr>
        <p:spPr>
          <a:xfrm>
            <a:off x="4718304" y="3035808"/>
            <a:ext cx="4133088" cy="749808"/>
          </a:xfrm>
          <a:prstGeom prst="rect">
            <a:avLst/>
          </a:prstGeom>
          <a:solidFill>
            <a:srgbClr val="4A7A50"/>
          </a:solidFill>
          <a:ln w="12700">
            <a:solidFill>
              <a:srgbClr val="4A7A50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40" name="Text 38"/>
          <p:cNvSpPr/>
          <p:nvPr/>
        </p:nvSpPr>
        <p:spPr>
          <a:xfrm>
            <a:off x="4791456" y="3081528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>
                <a:solidFill>
                  <a:srgbClr val="C89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Facilitator Tip</a:t>
            </a:r>
            <a:endParaRPr lang="en-US" sz="1100"/>
          </a:p>
        </p:txBody>
      </p:sp>
      <p:sp>
        <p:nvSpPr>
          <p:cNvPr id="41" name="Text 39"/>
          <p:cNvSpPr/>
          <p:nvPr/>
        </p:nvSpPr>
        <p:spPr>
          <a:xfrm>
            <a:off x="4791456" y="3337560"/>
            <a:ext cx="39319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Nominate one or two respected society members as group moderators before this session. They can be your in-village advisors.</a:t>
            </a:r>
            <a:endParaRPr lang="en-US" sz="1050" dirty="0"/>
          </a:p>
        </p:txBody>
      </p:sp>
      <p:sp>
        <p:nvSpPr>
          <p:cNvPr id="42" name="Text 40"/>
          <p:cNvSpPr/>
          <p:nvPr/>
        </p:nvSpPr>
        <p:spPr>
          <a:xfrm>
            <a:off x="0" y="4919472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Village Pilot Program  |  Mongolian Cashmere Social Network</a:t>
            </a:r>
            <a:endParaRPr lang="en-US" sz="1050"/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73FD7B48-EB97-8941-8F46-478E8606C4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5472" y="3835908"/>
            <a:ext cx="2142833" cy="214283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0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15568"/>
          </a:xfrm>
          <a:prstGeom prst="rect">
            <a:avLst/>
          </a:prstGeom>
          <a:solidFill>
            <a:srgbClr val="8B4A1E"/>
          </a:solidFill>
          <a:ln w="12700">
            <a:solidFill>
              <a:srgbClr val="8B4A1E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3" name="Shape 1"/>
          <p:cNvSpPr/>
          <p:nvPr/>
        </p:nvSpPr>
        <p:spPr>
          <a:xfrm>
            <a:off x="0" y="1115568"/>
            <a:ext cx="9144000" cy="82296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4" name="Text 2"/>
          <p:cNvSpPr/>
          <p:nvPr/>
        </p:nvSpPr>
        <p:spPr>
          <a:xfrm>
            <a:off x="411480" y="54864"/>
            <a:ext cx="1371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>
                <a:solidFill>
                  <a:srgbClr val="C89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3</a:t>
            </a:r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11480" y="365760"/>
            <a:ext cx="65836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Resources</a:t>
            </a:r>
            <a:endParaRPr lang="en-US" sz="3600"/>
          </a:p>
        </p:txBody>
      </p:sp>
      <p:sp>
        <p:nvSpPr>
          <p:cNvPr id="6" name="Shape 4"/>
          <p:cNvSpPr/>
          <p:nvPr/>
        </p:nvSpPr>
        <p:spPr>
          <a:xfrm>
            <a:off x="7315200" y="329184"/>
            <a:ext cx="1554480" cy="457200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7" name="Text 5"/>
          <p:cNvSpPr/>
          <p:nvPr/>
        </p:nvSpPr>
        <p:spPr>
          <a:xfrm>
            <a:off x="7315200" y="329184"/>
            <a:ext cx="1554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</a:t>
            </a:r>
            <a:endParaRPr lang="en-US" sz="1200"/>
          </a:p>
        </p:txBody>
      </p:sp>
      <p:sp>
        <p:nvSpPr>
          <p:cNvPr id="8" name="Text 6"/>
          <p:cNvSpPr/>
          <p:nvPr/>
        </p:nvSpPr>
        <p:spPr>
          <a:xfrm>
            <a:off x="411480" y="868680"/>
            <a:ext cx="8046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hours  ·  ~20 min per topic  ·  Group of 10 households  ·  Hands-on &amp; discussion-based</a:t>
            </a:r>
            <a:endParaRPr lang="en-US" sz="1050"/>
          </a:p>
        </p:txBody>
      </p:sp>
      <p:sp>
        <p:nvSpPr>
          <p:cNvPr id="9" name="Shape 7"/>
          <p:cNvSpPr/>
          <p:nvPr/>
        </p:nvSpPr>
        <p:spPr>
          <a:xfrm>
            <a:off x="292608" y="1298448"/>
            <a:ext cx="4133088" cy="749808"/>
          </a:xfrm>
          <a:prstGeom prst="rect">
            <a:avLst/>
          </a:prstGeom>
          <a:solidFill>
            <a:srgbClr val="FFFFFF"/>
          </a:solidFill>
          <a:ln w="889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10" name="Shape 8"/>
          <p:cNvSpPr/>
          <p:nvPr/>
        </p:nvSpPr>
        <p:spPr>
          <a:xfrm>
            <a:off x="292608" y="1298448"/>
            <a:ext cx="73152" cy="749808"/>
          </a:xfrm>
          <a:prstGeom prst="rect">
            <a:avLst/>
          </a:prstGeom>
          <a:solidFill>
            <a:srgbClr val="8B4A1E"/>
          </a:solidFill>
          <a:ln w="12700">
            <a:solidFill>
              <a:srgbClr val="8B4A1E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1" name="Shape 9"/>
          <p:cNvSpPr/>
          <p:nvPr/>
        </p:nvSpPr>
        <p:spPr>
          <a:xfrm>
            <a:off x="429768" y="1481328"/>
            <a:ext cx="329184" cy="329184"/>
          </a:xfrm>
          <a:prstGeom prst="ellipse">
            <a:avLst/>
          </a:prstGeom>
          <a:solidFill>
            <a:srgbClr val="8B4A1E"/>
          </a:solidFill>
          <a:ln w="12700">
            <a:solidFill>
              <a:srgbClr val="8B4A1E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2" name="Text 10"/>
          <p:cNvSpPr/>
          <p:nvPr/>
        </p:nvSpPr>
        <p:spPr>
          <a:xfrm>
            <a:off x="429768" y="148132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/>
          </a:p>
        </p:txBody>
      </p:sp>
      <p:sp>
        <p:nvSpPr>
          <p:cNvPr id="13" name="Text 11"/>
          <p:cNvSpPr/>
          <p:nvPr/>
        </p:nvSpPr>
        <p:spPr>
          <a:xfrm>
            <a:off x="868680" y="135331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Feed &amp; Forage Planning</a:t>
            </a:r>
            <a:endParaRPr lang="en-US" sz="1600"/>
          </a:p>
        </p:txBody>
      </p:sp>
      <p:sp>
        <p:nvSpPr>
          <p:cNvPr id="14" name="Text 12"/>
          <p:cNvSpPr/>
          <p:nvPr/>
        </p:nvSpPr>
        <p:spPr>
          <a:xfrm>
            <a:off x="868680" y="164592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Seasonal fodder needs, hay storage, emergency feed during dzud. Calculate rough feed requirements using stones as counting tokens.</a:t>
            </a:r>
            <a:endParaRPr lang="en-US" sz="1050"/>
          </a:p>
        </p:txBody>
      </p:sp>
      <p:sp>
        <p:nvSpPr>
          <p:cNvPr id="15" name="Shape 13"/>
          <p:cNvSpPr/>
          <p:nvPr/>
        </p:nvSpPr>
        <p:spPr>
          <a:xfrm>
            <a:off x="292608" y="2167128"/>
            <a:ext cx="4133088" cy="749808"/>
          </a:xfrm>
          <a:prstGeom prst="rect">
            <a:avLst/>
          </a:prstGeom>
          <a:solidFill>
            <a:srgbClr val="FFFFFF"/>
          </a:solidFill>
          <a:ln w="889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16" name="Shape 14"/>
          <p:cNvSpPr/>
          <p:nvPr/>
        </p:nvSpPr>
        <p:spPr>
          <a:xfrm>
            <a:off x="292608" y="2167128"/>
            <a:ext cx="73152" cy="749808"/>
          </a:xfrm>
          <a:prstGeom prst="rect">
            <a:avLst/>
          </a:prstGeom>
          <a:solidFill>
            <a:srgbClr val="8B4A1E"/>
          </a:solidFill>
          <a:ln w="12700">
            <a:solidFill>
              <a:srgbClr val="8B4A1E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7" name="Shape 15"/>
          <p:cNvSpPr/>
          <p:nvPr/>
        </p:nvSpPr>
        <p:spPr>
          <a:xfrm>
            <a:off x="429768" y="2350008"/>
            <a:ext cx="329184" cy="329184"/>
          </a:xfrm>
          <a:prstGeom prst="ellipse">
            <a:avLst/>
          </a:prstGeom>
          <a:solidFill>
            <a:srgbClr val="8B4A1E"/>
          </a:solidFill>
          <a:ln w="12700">
            <a:solidFill>
              <a:srgbClr val="8B4A1E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8" name="Text 16"/>
          <p:cNvSpPr/>
          <p:nvPr/>
        </p:nvSpPr>
        <p:spPr>
          <a:xfrm>
            <a:off x="429768" y="235000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/>
          </a:p>
        </p:txBody>
      </p:sp>
      <p:sp>
        <p:nvSpPr>
          <p:cNvPr id="19" name="Text 17"/>
          <p:cNvSpPr/>
          <p:nvPr/>
        </p:nvSpPr>
        <p:spPr>
          <a:xfrm>
            <a:off x="868680" y="222199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Breeding for Better Cashmere</a:t>
            </a:r>
            <a:endParaRPr lang="en-US" sz="1600"/>
          </a:p>
        </p:txBody>
      </p:sp>
      <p:sp>
        <p:nvSpPr>
          <p:cNvPr id="20" name="Text 18"/>
          <p:cNvSpPr/>
          <p:nvPr/>
        </p:nvSpPr>
        <p:spPr>
          <a:xfrm>
            <a:off x="868680" y="251460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Selecting breeding animals: fibre fineness, body weight, temperament. Introduce tracking offspring quality across seasons.</a:t>
            </a:r>
            <a:endParaRPr lang="en-US" sz="1050"/>
          </a:p>
        </p:txBody>
      </p:sp>
      <p:sp>
        <p:nvSpPr>
          <p:cNvPr id="21" name="Shape 19"/>
          <p:cNvSpPr/>
          <p:nvPr/>
        </p:nvSpPr>
        <p:spPr>
          <a:xfrm>
            <a:off x="292608" y="3035808"/>
            <a:ext cx="4133088" cy="749808"/>
          </a:xfrm>
          <a:prstGeom prst="rect">
            <a:avLst/>
          </a:prstGeom>
          <a:solidFill>
            <a:srgbClr val="FFFFFF"/>
          </a:solidFill>
          <a:ln w="889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22" name="Shape 20"/>
          <p:cNvSpPr/>
          <p:nvPr/>
        </p:nvSpPr>
        <p:spPr>
          <a:xfrm>
            <a:off x="292608" y="3035808"/>
            <a:ext cx="73152" cy="749808"/>
          </a:xfrm>
          <a:prstGeom prst="rect">
            <a:avLst/>
          </a:prstGeom>
          <a:solidFill>
            <a:srgbClr val="8B4A1E"/>
          </a:solidFill>
          <a:ln w="12700">
            <a:solidFill>
              <a:srgbClr val="8B4A1E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23" name="Shape 21"/>
          <p:cNvSpPr/>
          <p:nvPr/>
        </p:nvSpPr>
        <p:spPr>
          <a:xfrm>
            <a:off x="429768" y="3218688"/>
            <a:ext cx="329184" cy="329184"/>
          </a:xfrm>
          <a:prstGeom prst="ellipse">
            <a:avLst/>
          </a:prstGeom>
          <a:solidFill>
            <a:srgbClr val="8B4A1E"/>
          </a:solidFill>
          <a:ln w="12700">
            <a:solidFill>
              <a:srgbClr val="8B4A1E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24" name="Text 22"/>
          <p:cNvSpPr/>
          <p:nvPr/>
        </p:nvSpPr>
        <p:spPr>
          <a:xfrm>
            <a:off x="429768" y="321868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/>
          </a:p>
        </p:txBody>
      </p:sp>
      <p:sp>
        <p:nvSpPr>
          <p:cNvPr id="25" name="Text 23"/>
          <p:cNvSpPr/>
          <p:nvPr/>
        </p:nvSpPr>
        <p:spPr>
          <a:xfrm>
            <a:off x="868680" y="309067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Animal Health &amp; Disease Prevention</a:t>
            </a:r>
            <a:endParaRPr lang="en-US" sz="1600"/>
          </a:p>
        </p:txBody>
      </p:sp>
      <p:sp>
        <p:nvSpPr>
          <p:cNvPr id="26" name="Text 24"/>
          <p:cNvSpPr/>
          <p:nvPr/>
        </p:nvSpPr>
        <p:spPr>
          <a:xfrm>
            <a:off x="868680" y="338328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diseases (FMD, brucellosis, parasites), vaccination schedules, signs of illness. Where to get medicine and at what cost.</a:t>
            </a:r>
            <a:endParaRPr lang="en-US" sz="1050"/>
          </a:p>
        </p:txBody>
      </p:sp>
      <p:sp>
        <p:nvSpPr>
          <p:cNvPr id="27" name="Shape 25"/>
          <p:cNvSpPr/>
          <p:nvPr/>
        </p:nvSpPr>
        <p:spPr>
          <a:xfrm>
            <a:off x="4718304" y="1298448"/>
            <a:ext cx="4133088" cy="749808"/>
          </a:xfrm>
          <a:prstGeom prst="rect">
            <a:avLst/>
          </a:prstGeom>
          <a:solidFill>
            <a:srgbClr val="FFFFFF"/>
          </a:solidFill>
          <a:ln w="889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28" name="Shape 26"/>
          <p:cNvSpPr/>
          <p:nvPr/>
        </p:nvSpPr>
        <p:spPr>
          <a:xfrm>
            <a:off x="4718304" y="1298448"/>
            <a:ext cx="73152" cy="749808"/>
          </a:xfrm>
          <a:prstGeom prst="rect">
            <a:avLst/>
          </a:prstGeom>
          <a:solidFill>
            <a:srgbClr val="8B4A1E"/>
          </a:solidFill>
          <a:ln w="12700">
            <a:solidFill>
              <a:srgbClr val="8B4A1E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29" name="Shape 27"/>
          <p:cNvSpPr/>
          <p:nvPr/>
        </p:nvSpPr>
        <p:spPr>
          <a:xfrm>
            <a:off x="4855464" y="1481328"/>
            <a:ext cx="329184" cy="329184"/>
          </a:xfrm>
          <a:prstGeom prst="ellipse">
            <a:avLst/>
          </a:prstGeom>
          <a:solidFill>
            <a:srgbClr val="8B4A1E"/>
          </a:solidFill>
          <a:ln w="12700">
            <a:solidFill>
              <a:srgbClr val="8B4A1E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30" name="Text 28"/>
          <p:cNvSpPr/>
          <p:nvPr/>
        </p:nvSpPr>
        <p:spPr>
          <a:xfrm>
            <a:off x="4855464" y="148132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/>
          </a:p>
        </p:txBody>
      </p:sp>
      <p:sp>
        <p:nvSpPr>
          <p:cNvPr id="31" name="Text 29"/>
          <p:cNvSpPr/>
          <p:nvPr/>
        </p:nvSpPr>
        <p:spPr>
          <a:xfrm>
            <a:off x="5294376" y="135331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Nutrition &amp; Household Food Security</a:t>
            </a:r>
            <a:endParaRPr lang="en-US" sz="1600"/>
          </a:p>
        </p:txBody>
      </p:sp>
      <p:sp>
        <p:nvSpPr>
          <p:cNvPr id="32" name="Text 30"/>
          <p:cNvSpPr/>
          <p:nvPr/>
        </p:nvSpPr>
        <p:spPr>
          <a:xfrm>
            <a:off x="5294376" y="164592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 herd productivity to family nutrition. Making choices: selling animals vs keeping for dairy, meat, and household security.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4718304" y="2167128"/>
            <a:ext cx="4133088" cy="749808"/>
          </a:xfrm>
          <a:prstGeom prst="rect">
            <a:avLst/>
          </a:prstGeom>
          <a:solidFill>
            <a:srgbClr val="FFFFFF"/>
          </a:solidFill>
          <a:ln w="889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34" name="Shape 32"/>
          <p:cNvSpPr/>
          <p:nvPr/>
        </p:nvSpPr>
        <p:spPr>
          <a:xfrm>
            <a:off x="4718304" y="2167128"/>
            <a:ext cx="73152" cy="749808"/>
          </a:xfrm>
          <a:prstGeom prst="rect">
            <a:avLst/>
          </a:prstGeom>
          <a:solidFill>
            <a:srgbClr val="8B4A1E"/>
          </a:solidFill>
          <a:ln w="12700">
            <a:solidFill>
              <a:srgbClr val="8B4A1E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35" name="Shape 33"/>
          <p:cNvSpPr/>
          <p:nvPr/>
        </p:nvSpPr>
        <p:spPr>
          <a:xfrm>
            <a:off x="4855464" y="2350008"/>
            <a:ext cx="329184" cy="329184"/>
          </a:xfrm>
          <a:prstGeom prst="ellipse">
            <a:avLst/>
          </a:prstGeom>
          <a:solidFill>
            <a:srgbClr val="8B4A1E"/>
          </a:solidFill>
          <a:ln w="12700">
            <a:solidFill>
              <a:srgbClr val="8B4A1E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36" name="Text 34"/>
          <p:cNvSpPr/>
          <p:nvPr/>
        </p:nvSpPr>
        <p:spPr>
          <a:xfrm>
            <a:off x="4855464" y="235000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600"/>
          </a:p>
        </p:txBody>
      </p:sp>
      <p:sp>
        <p:nvSpPr>
          <p:cNvPr id="37" name="Text 35"/>
          <p:cNvSpPr/>
          <p:nvPr/>
        </p:nvSpPr>
        <p:spPr>
          <a:xfrm>
            <a:off x="5294376" y="222199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Using Extension Services Online</a:t>
            </a:r>
            <a:endParaRPr lang="en-US" sz="1600" dirty="0"/>
          </a:p>
        </p:txBody>
      </p:sp>
      <p:sp>
        <p:nvSpPr>
          <p:cNvPr id="38" name="Text 36"/>
          <p:cNvSpPr/>
          <p:nvPr/>
        </p:nvSpPr>
        <p:spPr>
          <a:xfrm>
            <a:off x="5294376" y="251460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 an online Learning Resource, download it for offline use. Show government and NGO extension links available in Mongolian.</a:t>
            </a:r>
            <a:endParaRPr lang="en-US" sz="1050" dirty="0"/>
          </a:p>
        </p:txBody>
      </p:sp>
      <p:sp>
        <p:nvSpPr>
          <p:cNvPr id="39" name="Shape 37"/>
          <p:cNvSpPr/>
          <p:nvPr/>
        </p:nvSpPr>
        <p:spPr>
          <a:xfrm>
            <a:off x="4718304" y="3035808"/>
            <a:ext cx="4133088" cy="749808"/>
          </a:xfrm>
          <a:prstGeom prst="rect">
            <a:avLst/>
          </a:prstGeom>
          <a:solidFill>
            <a:srgbClr val="8B4A1E"/>
          </a:solidFill>
          <a:ln w="12700">
            <a:solidFill>
              <a:srgbClr val="8B4A1E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40" name="Text 38"/>
          <p:cNvSpPr/>
          <p:nvPr/>
        </p:nvSpPr>
        <p:spPr>
          <a:xfrm>
            <a:off x="4791456" y="3081528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>
                <a:solidFill>
                  <a:srgbClr val="C89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Facilitator Tip</a:t>
            </a:r>
            <a:endParaRPr lang="en-US" sz="1100"/>
          </a:p>
        </p:txBody>
      </p:sp>
      <p:sp>
        <p:nvSpPr>
          <p:cNvPr id="41" name="Text 39"/>
          <p:cNvSpPr/>
          <p:nvPr/>
        </p:nvSpPr>
        <p:spPr>
          <a:xfrm>
            <a:off x="4791456" y="3337560"/>
            <a:ext cx="39319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Download two or three videos in advance in case internet is poor. Partner with a local vet or animal health worker to co-deliver the health topic if possible.</a:t>
            </a:r>
            <a:endParaRPr lang="en-US" sz="1050"/>
          </a:p>
        </p:txBody>
      </p:sp>
      <p:sp>
        <p:nvSpPr>
          <p:cNvPr id="42" name="Text 40"/>
          <p:cNvSpPr/>
          <p:nvPr/>
        </p:nvSpPr>
        <p:spPr>
          <a:xfrm>
            <a:off x="0" y="4919472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Village Pilot Program  |  Mongolian Cashmere Social Network</a:t>
            </a:r>
            <a:endParaRPr lang="en-US" sz="1050"/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7DDEDD12-3FBC-D857-1C71-6B40D76A04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5472" y="3835908"/>
            <a:ext cx="2142833" cy="214283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0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15568"/>
          </a:xfrm>
          <a:prstGeom prst="rect">
            <a:avLst/>
          </a:prstGeom>
          <a:solidFill>
            <a:srgbClr val="1E6E8B"/>
          </a:solidFill>
          <a:ln w="12700">
            <a:solidFill>
              <a:srgbClr val="1E6E8B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3" name="Shape 1"/>
          <p:cNvSpPr/>
          <p:nvPr/>
        </p:nvSpPr>
        <p:spPr>
          <a:xfrm>
            <a:off x="0" y="1115568"/>
            <a:ext cx="9144000" cy="82296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4" name="Text 2"/>
          <p:cNvSpPr/>
          <p:nvPr/>
        </p:nvSpPr>
        <p:spPr>
          <a:xfrm>
            <a:off x="411480" y="54864"/>
            <a:ext cx="1371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>
                <a:solidFill>
                  <a:srgbClr val="C89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4</a:t>
            </a:r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11480" y="365760"/>
            <a:ext cx="65836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Society</a:t>
            </a:r>
            <a:endParaRPr lang="en-US" sz="3600" dirty="0"/>
          </a:p>
        </p:txBody>
      </p:sp>
      <p:sp>
        <p:nvSpPr>
          <p:cNvPr id="6" name="Shape 4"/>
          <p:cNvSpPr/>
          <p:nvPr/>
        </p:nvSpPr>
        <p:spPr>
          <a:xfrm>
            <a:off x="7315200" y="329184"/>
            <a:ext cx="1554480" cy="457200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7" name="Text 5"/>
          <p:cNvSpPr/>
          <p:nvPr/>
        </p:nvSpPr>
        <p:spPr>
          <a:xfrm>
            <a:off x="7315200" y="329184"/>
            <a:ext cx="1554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</a:t>
            </a:r>
            <a:endParaRPr lang="en-US" sz="1200"/>
          </a:p>
        </p:txBody>
      </p:sp>
      <p:sp>
        <p:nvSpPr>
          <p:cNvPr id="8" name="Text 6"/>
          <p:cNvSpPr/>
          <p:nvPr/>
        </p:nvSpPr>
        <p:spPr>
          <a:xfrm>
            <a:off x="411480" y="868680"/>
            <a:ext cx="8046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hours  ·  ~20 min per topic  ·  Group of 10 households  ·  Hands-on &amp; discussion-based</a:t>
            </a:r>
            <a:endParaRPr lang="en-US" sz="1050"/>
          </a:p>
        </p:txBody>
      </p:sp>
      <p:sp>
        <p:nvSpPr>
          <p:cNvPr id="9" name="Shape 7"/>
          <p:cNvSpPr/>
          <p:nvPr/>
        </p:nvSpPr>
        <p:spPr>
          <a:xfrm>
            <a:off x="292608" y="1298448"/>
            <a:ext cx="4133088" cy="749808"/>
          </a:xfrm>
          <a:prstGeom prst="rect">
            <a:avLst/>
          </a:prstGeom>
          <a:solidFill>
            <a:srgbClr val="FFFFFF"/>
          </a:solidFill>
          <a:ln w="889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10" name="Shape 8"/>
          <p:cNvSpPr/>
          <p:nvPr/>
        </p:nvSpPr>
        <p:spPr>
          <a:xfrm>
            <a:off x="292608" y="1298448"/>
            <a:ext cx="73152" cy="749808"/>
          </a:xfrm>
          <a:prstGeom prst="rect">
            <a:avLst/>
          </a:prstGeom>
          <a:solidFill>
            <a:srgbClr val="1E6E8B"/>
          </a:solidFill>
          <a:ln w="12700">
            <a:solidFill>
              <a:srgbClr val="1E6E8B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1" name="Shape 9"/>
          <p:cNvSpPr/>
          <p:nvPr/>
        </p:nvSpPr>
        <p:spPr>
          <a:xfrm>
            <a:off x="429768" y="1481328"/>
            <a:ext cx="329184" cy="329184"/>
          </a:xfrm>
          <a:prstGeom prst="ellipse">
            <a:avLst/>
          </a:prstGeom>
          <a:solidFill>
            <a:srgbClr val="1E6E8B"/>
          </a:solidFill>
          <a:ln w="12700">
            <a:solidFill>
              <a:srgbClr val="1E6E8B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2" name="Text 10"/>
          <p:cNvSpPr/>
          <p:nvPr/>
        </p:nvSpPr>
        <p:spPr>
          <a:xfrm>
            <a:off x="429768" y="148132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/>
          </a:p>
        </p:txBody>
      </p:sp>
      <p:sp>
        <p:nvSpPr>
          <p:cNvPr id="13" name="Text 11"/>
          <p:cNvSpPr/>
          <p:nvPr/>
        </p:nvSpPr>
        <p:spPr>
          <a:xfrm>
            <a:off x="868680" y="135331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Cashmere Value Chain</a:t>
            </a:r>
            <a:endParaRPr lang="en-US" sz="1600"/>
          </a:p>
        </p:txBody>
      </p:sp>
      <p:sp>
        <p:nvSpPr>
          <p:cNvPr id="14" name="Text 12"/>
          <p:cNvSpPr/>
          <p:nvPr/>
        </p:nvSpPr>
        <p:spPr>
          <a:xfrm>
            <a:off x="868680" y="164592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Walk from goat → raw fibre → washing → spinning → garment → buyer. Pass a piece of yarn hand-to-hand to show where value is added.</a:t>
            </a:r>
            <a:endParaRPr lang="en-US" sz="1050"/>
          </a:p>
        </p:txBody>
      </p:sp>
      <p:sp>
        <p:nvSpPr>
          <p:cNvPr id="15" name="Shape 13"/>
          <p:cNvSpPr/>
          <p:nvPr/>
        </p:nvSpPr>
        <p:spPr>
          <a:xfrm>
            <a:off x="292608" y="2167128"/>
            <a:ext cx="4133088" cy="749808"/>
          </a:xfrm>
          <a:prstGeom prst="rect">
            <a:avLst/>
          </a:prstGeom>
          <a:solidFill>
            <a:srgbClr val="FFFFFF"/>
          </a:solidFill>
          <a:ln w="889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16" name="Shape 14"/>
          <p:cNvSpPr/>
          <p:nvPr/>
        </p:nvSpPr>
        <p:spPr>
          <a:xfrm>
            <a:off x="292608" y="2167128"/>
            <a:ext cx="73152" cy="749808"/>
          </a:xfrm>
          <a:prstGeom prst="rect">
            <a:avLst/>
          </a:prstGeom>
          <a:solidFill>
            <a:srgbClr val="1E6E8B"/>
          </a:solidFill>
          <a:ln w="12700">
            <a:solidFill>
              <a:srgbClr val="1E6E8B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7" name="Shape 15"/>
          <p:cNvSpPr/>
          <p:nvPr/>
        </p:nvSpPr>
        <p:spPr>
          <a:xfrm>
            <a:off x="429768" y="2350008"/>
            <a:ext cx="329184" cy="329184"/>
          </a:xfrm>
          <a:prstGeom prst="ellipse">
            <a:avLst/>
          </a:prstGeom>
          <a:solidFill>
            <a:srgbClr val="1E6E8B"/>
          </a:solidFill>
          <a:ln w="12700">
            <a:solidFill>
              <a:srgbClr val="1E6E8B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8" name="Text 16"/>
          <p:cNvSpPr/>
          <p:nvPr/>
        </p:nvSpPr>
        <p:spPr>
          <a:xfrm>
            <a:off x="429768" y="235000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/>
          </a:p>
        </p:txBody>
      </p:sp>
      <p:sp>
        <p:nvSpPr>
          <p:cNvPr id="19" name="Text 17"/>
          <p:cNvSpPr/>
          <p:nvPr/>
        </p:nvSpPr>
        <p:spPr>
          <a:xfrm>
            <a:off x="868680" y="222199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Marketing Your Cashmere</a:t>
            </a:r>
            <a:endParaRPr lang="en-US" sz="1600"/>
          </a:p>
        </p:txBody>
      </p:sp>
      <p:sp>
        <p:nvSpPr>
          <p:cNvPr id="20" name="Text 18"/>
          <p:cNvSpPr/>
          <p:nvPr/>
        </p:nvSpPr>
        <p:spPr>
          <a:xfrm>
            <a:off x="868680" y="251460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buyers and prices. Collective selling, quality grading, using online platforms to find better prices. Compare Ulaanbaatar vs local.</a:t>
            </a:r>
            <a:endParaRPr lang="en-US" sz="1050"/>
          </a:p>
        </p:txBody>
      </p:sp>
      <p:sp>
        <p:nvSpPr>
          <p:cNvPr id="21" name="Shape 19"/>
          <p:cNvSpPr/>
          <p:nvPr/>
        </p:nvSpPr>
        <p:spPr>
          <a:xfrm>
            <a:off x="292608" y="3035808"/>
            <a:ext cx="4133088" cy="749808"/>
          </a:xfrm>
          <a:prstGeom prst="rect">
            <a:avLst/>
          </a:prstGeom>
          <a:solidFill>
            <a:srgbClr val="FFFFFF"/>
          </a:solidFill>
          <a:ln w="889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22" name="Shape 20"/>
          <p:cNvSpPr/>
          <p:nvPr/>
        </p:nvSpPr>
        <p:spPr>
          <a:xfrm>
            <a:off x="292608" y="3035808"/>
            <a:ext cx="73152" cy="749808"/>
          </a:xfrm>
          <a:prstGeom prst="rect">
            <a:avLst/>
          </a:prstGeom>
          <a:solidFill>
            <a:srgbClr val="1E6E8B"/>
          </a:solidFill>
          <a:ln w="12700">
            <a:solidFill>
              <a:srgbClr val="1E6E8B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23" name="Shape 21"/>
          <p:cNvSpPr/>
          <p:nvPr/>
        </p:nvSpPr>
        <p:spPr>
          <a:xfrm>
            <a:off x="429768" y="3218688"/>
            <a:ext cx="329184" cy="329184"/>
          </a:xfrm>
          <a:prstGeom prst="ellipse">
            <a:avLst/>
          </a:prstGeom>
          <a:solidFill>
            <a:srgbClr val="1E6E8B"/>
          </a:solidFill>
          <a:ln w="12700">
            <a:solidFill>
              <a:srgbClr val="1E6E8B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24" name="Text 22"/>
          <p:cNvSpPr/>
          <p:nvPr/>
        </p:nvSpPr>
        <p:spPr>
          <a:xfrm>
            <a:off x="429768" y="321868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/>
          </a:p>
        </p:txBody>
      </p:sp>
      <p:sp>
        <p:nvSpPr>
          <p:cNvPr id="25" name="Text 23"/>
          <p:cNvSpPr/>
          <p:nvPr/>
        </p:nvSpPr>
        <p:spPr>
          <a:xfrm>
            <a:off x="868680" y="309067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Animal Management and Marketing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68680" y="338328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 record-keeping: herd size, births, deaths, sales. Introduce a one-page icon tally sheet (🐐 birth, ✕ death, 💰 sale).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4718304" y="1298448"/>
            <a:ext cx="4133088" cy="749808"/>
          </a:xfrm>
          <a:prstGeom prst="rect">
            <a:avLst/>
          </a:prstGeom>
          <a:solidFill>
            <a:srgbClr val="FFFFFF"/>
          </a:solidFill>
          <a:ln w="889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28" name="Shape 26"/>
          <p:cNvSpPr/>
          <p:nvPr/>
        </p:nvSpPr>
        <p:spPr>
          <a:xfrm>
            <a:off x="4718304" y="1298448"/>
            <a:ext cx="73152" cy="749808"/>
          </a:xfrm>
          <a:prstGeom prst="rect">
            <a:avLst/>
          </a:prstGeom>
          <a:solidFill>
            <a:srgbClr val="1E6E8B"/>
          </a:solidFill>
          <a:ln w="12700">
            <a:solidFill>
              <a:srgbClr val="1E6E8B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29" name="Shape 27"/>
          <p:cNvSpPr/>
          <p:nvPr/>
        </p:nvSpPr>
        <p:spPr>
          <a:xfrm>
            <a:off x="4855464" y="1481328"/>
            <a:ext cx="329184" cy="329184"/>
          </a:xfrm>
          <a:prstGeom prst="ellipse">
            <a:avLst/>
          </a:prstGeom>
          <a:solidFill>
            <a:srgbClr val="1E6E8B"/>
          </a:solidFill>
          <a:ln w="12700">
            <a:solidFill>
              <a:srgbClr val="1E6E8B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30" name="Text 28"/>
          <p:cNvSpPr/>
          <p:nvPr/>
        </p:nvSpPr>
        <p:spPr>
          <a:xfrm>
            <a:off x="4855464" y="148132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/>
          </a:p>
        </p:txBody>
      </p:sp>
      <p:sp>
        <p:nvSpPr>
          <p:cNvPr id="31" name="Text 29"/>
          <p:cNvSpPr/>
          <p:nvPr/>
        </p:nvSpPr>
        <p:spPr>
          <a:xfrm>
            <a:off x="5294376" y="135331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 Literacy &amp; Saving</a:t>
            </a:r>
            <a:endParaRPr lang="en-US" sz="1600"/>
          </a:p>
        </p:txBody>
      </p:sp>
      <p:sp>
        <p:nvSpPr>
          <p:cNvPr id="32" name="Text 30"/>
          <p:cNvSpPr/>
          <p:nvPr/>
        </p:nvSpPr>
        <p:spPr>
          <a:xfrm>
            <a:off x="5294376" y="164592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Income, expense, profit, saving, credit. Role-play a good and bad purchasing decision. Introduce and explain the 50,00 MNT gift certificate.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4718304" y="2167128"/>
            <a:ext cx="4133088" cy="749808"/>
          </a:xfrm>
          <a:prstGeom prst="rect">
            <a:avLst/>
          </a:prstGeom>
          <a:solidFill>
            <a:srgbClr val="FFFFFF"/>
          </a:solidFill>
          <a:ln w="889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34" name="Shape 32"/>
          <p:cNvSpPr/>
          <p:nvPr/>
        </p:nvSpPr>
        <p:spPr>
          <a:xfrm>
            <a:off x="4718304" y="2167128"/>
            <a:ext cx="73152" cy="749808"/>
          </a:xfrm>
          <a:prstGeom prst="rect">
            <a:avLst/>
          </a:prstGeom>
          <a:solidFill>
            <a:srgbClr val="1E6E8B"/>
          </a:solidFill>
          <a:ln w="12700">
            <a:solidFill>
              <a:srgbClr val="1E6E8B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35" name="Shape 33"/>
          <p:cNvSpPr/>
          <p:nvPr/>
        </p:nvSpPr>
        <p:spPr>
          <a:xfrm>
            <a:off x="4855464" y="2350008"/>
            <a:ext cx="329184" cy="329184"/>
          </a:xfrm>
          <a:prstGeom prst="ellipse">
            <a:avLst/>
          </a:prstGeom>
          <a:solidFill>
            <a:srgbClr val="1E6E8B"/>
          </a:solidFill>
          <a:ln w="12700">
            <a:solidFill>
              <a:srgbClr val="1E6E8B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36" name="Text 34"/>
          <p:cNvSpPr/>
          <p:nvPr/>
        </p:nvSpPr>
        <p:spPr>
          <a:xfrm>
            <a:off x="4855464" y="235000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600"/>
          </a:p>
        </p:txBody>
      </p:sp>
      <p:sp>
        <p:nvSpPr>
          <p:cNvPr id="37" name="Text 35"/>
          <p:cNvSpPr/>
          <p:nvPr/>
        </p:nvSpPr>
        <p:spPr>
          <a:xfrm>
            <a:off x="5294376" y="222199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Diversification Beyond Cashmere</a:t>
            </a:r>
            <a:endParaRPr lang="en-US" sz="1600"/>
          </a:p>
        </p:txBody>
      </p:sp>
      <p:sp>
        <p:nvSpPr>
          <p:cNvPr id="38" name="Text 36"/>
          <p:cNvSpPr/>
          <p:nvPr/>
        </p:nvSpPr>
        <p:spPr>
          <a:xfrm>
            <a:off x="5294376" y="251460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Income diversification income: wool, dairy, tourism, handicrafts. Which options fit each household's location, skills, and herd size?</a:t>
            </a:r>
            <a:endParaRPr lang="en-US" sz="1050" dirty="0"/>
          </a:p>
        </p:txBody>
      </p:sp>
      <p:sp>
        <p:nvSpPr>
          <p:cNvPr id="39" name="Shape 37"/>
          <p:cNvSpPr/>
          <p:nvPr/>
        </p:nvSpPr>
        <p:spPr>
          <a:xfrm>
            <a:off x="4718304" y="3035808"/>
            <a:ext cx="4133088" cy="749808"/>
          </a:xfrm>
          <a:prstGeom prst="rect">
            <a:avLst/>
          </a:prstGeom>
          <a:solidFill>
            <a:srgbClr val="1E6E8B"/>
          </a:solidFill>
          <a:ln w="12700">
            <a:solidFill>
              <a:srgbClr val="1E6E8B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40" name="Text 38"/>
          <p:cNvSpPr/>
          <p:nvPr/>
        </p:nvSpPr>
        <p:spPr>
          <a:xfrm>
            <a:off x="4791456" y="3081528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>
                <a:solidFill>
                  <a:srgbClr val="C89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Facilitator Tip</a:t>
            </a:r>
            <a:endParaRPr lang="en-US" sz="1100"/>
          </a:p>
        </p:txBody>
      </p:sp>
      <p:sp>
        <p:nvSpPr>
          <p:cNvPr id="41" name="Text 39"/>
          <p:cNvSpPr/>
          <p:nvPr/>
        </p:nvSpPr>
        <p:spPr>
          <a:xfrm>
            <a:off x="4791456" y="3337560"/>
            <a:ext cx="39319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Bring printed price data from Ulaanbaatar and local markets – the contrast motivates action. Use the gift certificate exercise to make finance real and enjoyable.</a:t>
            </a:r>
            <a:endParaRPr lang="en-US" sz="1050"/>
          </a:p>
        </p:txBody>
      </p:sp>
      <p:sp>
        <p:nvSpPr>
          <p:cNvPr id="42" name="Text 40"/>
          <p:cNvSpPr/>
          <p:nvPr/>
        </p:nvSpPr>
        <p:spPr>
          <a:xfrm>
            <a:off x="0" y="4919472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Village Pilot Program  |  Mongolian Cashmere Social Network</a:t>
            </a:r>
            <a:endParaRPr lang="en-US" sz="1050"/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745E0DBB-F909-CC26-AF5A-5D3541E266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5472" y="3835908"/>
            <a:ext cx="2142833" cy="214283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0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115568"/>
          </a:xfrm>
          <a:prstGeom prst="rect">
            <a:avLst/>
          </a:prstGeom>
          <a:solidFill>
            <a:srgbClr val="5E3E7E"/>
          </a:solidFill>
          <a:ln w="12700">
            <a:solidFill>
              <a:srgbClr val="5E3E7E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3" name="Shape 1"/>
          <p:cNvSpPr/>
          <p:nvPr/>
        </p:nvSpPr>
        <p:spPr>
          <a:xfrm>
            <a:off x="0" y="1115568"/>
            <a:ext cx="9144000" cy="82296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4" name="Text 2"/>
          <p:cNvSpPr/>
          <p:nvPr/>
        </p:nvSpPr>
        <p:spPr>
          <a:xfrm>
            <a:off x="411480" y="54864"/>
            <a:ext cx="1371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>
                <a:solidFill>
                  <a:srgbClr val="C89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5</a:t>
            </a:r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11480" y="365760"/>
            <a:ext cx="65836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Evaluation &amp; Next Steps</a:t>
            </a:r>
            <a:endParaRPr lang="en-US" sz="3600"/>
          </a:p>
        </p:txBody>
      </p:sp>
      <p:sp>
        <p:nvSpPr>
          <p:cNvPr id="6" name="Shape 4"/>
          <p:cNvSpPr/>
          <p:nvPr/>
        </p:nvSpPr>
        <p:spPr>
          <a:xfrm>
            <a:off x="7315200" y="329184"/>
            <a:ext cx="1554480" cy="457200"/>
          </a:xfrm>
          <a:prstGeom prst="rect">
            <a:avLst/>
          </a:prstGeom>
          <a:solidFill>
            <a:srgbClr val="C8922A"/>
          </a:solidFill>
          <a:ln w="12700">
            <a:solidFill>
              <a:srgbClr val="C8922A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7" name="Text 5"/>
          <p:cNvSpPr/>
          <p:nvPr/>
        </p:nvSpPr>
        <p:spPr>
          <a:xfrm>
            <a:off x="7315200" y="329184"/>
            <a:ext cx="1554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Pillars</a:t>
            </a:r>
            <a:endParaRPr lang="en-US" sz="1200"/>
          </a:p>
        </p:txBody>
      </p:sp>
      <p:sp>
        <p:nvSpPr>
          <p:cNvPr id="8" name="Text 6"/>
          <p:cNvSpPr/>
          <p:nvPr/>
        </p:nvSpPr>
        <p:spPr>
          <a:xfrm>
            <a:off x="411480" y="868680"/>
            <a:ext cx="8046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hours  ·  ~20 min per topic  ·  Group of 10 households  ·  Hands-on &amp; discussion-based</a:t>
            </a:r>
            <a:endParaRPr lang="en-US" sz="1050"/>
          </a:p>
        </p:txBody>
      </p:sp>
      <p:sp>
        <p:nvSpPr>
          <p:cNvPr id="9" name="Shape 7"/>
          <p:cNvSpPr/>
          <p:nvPr/>
        </p:nvSpPr>
        <p:spPr>
          <a:xfrm>
            <a:off x="292608" y="1298448"/>
            <a:ext cx="4133088" cy="749808"/>
          </a:xfrm>
          <a:prstGeom prst="rect">
            <a:avLst/>
          </a:prstGeom>
          <a:solidFill>
            <a:srgbClr val="FFFFFF"/>
          </a:solidFill>
          <a:ln w="889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10" name="Shape 8"/>
          <p:cNvSpPr/>
          <p:nvPr/>
        </p:nvSpPr>
        <p:spPr>
          <a:xfrm>
            <a:off x="292608" y="1298448"/>
            <a:ext cx="73152" cy="749808"/>
          </a:xfrm>
          <a:prstGeom prst="rect">
            <a:avLst/>
          </a:prstGeom>
          <a:solidFill>
            <a:srgbClr val="5E3E7E"/>
          </a:solidFill>
          <a:ln w="12700">
            <a:solidFill>
              <a:srgbClr val="5E3E7E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1" name="Shape 9"/>
          <p:cNvSpPr/>
          <p:nvPr/>
        </p:nvSpPr>
        <p:spPr>
          <a:xfrm>
            <a:off x="429768" y="1481328"/>
            <a:ext cx="329184" cy="329184"/>
          </a:xfrm>
          <a:prstGeom prst="ellipse">
            <a:avLst/>
          </a:prstGeom>
          <a:solidFill>
            <a:srgbClr val="5E3E7E"/>
          </a:solidFill>
          <a:ln w="12700">
            <a:solidFill>
              <a:srgbClr val="5E3E7E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2" name="Text 10"/>
          <p:cNvSpPr/>
          <p:nvPr/>
        </p:nvSpPr>
        <p:spPr>
          <a:xfrm>
            <a:off x="429768" y="148132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/>
          </a:p>
        </p:txBody>
      </p:sp>
      <p:sp>
        <p:nvSpPr>
          <p:cNvPr id="13" name="Text 11"/>
          <p:cNvSpPr/>
          <p:nvPr/>
        </p:nvSpPr>
        <p:spPr>
          <a:xfrm>
            <a:off x="868680" y="135331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Review: What Did We Learn?</a:t>
            </a:r>
            <a:endParaRPr lang="en-US" sz="1600"/>
          </a:p>
        </p:txBody>
      </p:sp>
      <p:sp>
        <p:nvSpPr>
          <p:cNvPr id="14" name="Text 12"/>
          <p:cNvSpPr/>
          <p:nvPr/>
        </p:nvSpPr>
        <p:spPr>
          <a:xfrm>
            <a:off x="868680" y="164592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Picture cards face-down: households turn one over and explain the concept to the group. Energetic and competitive – small prizes work.</a:t>
            </a:r>
            <a:endParaRPr lang="en-US" sz="1050"/>
          </a:p>
        </p:txBody>
      </p:sp>
      <p:sp>
        <p:nvSpPr>
          <p:cNvPr id="15" name="Shape 13"/>
          <p:cNvSpPr/>
          <p:nvPr/>
        </p:nvSpPr>
        <p:spPr>
          <a:xfrm>
            <a:off x="292608" y="2167128"/>
            <a:ext cx="4133088" cy="749808"/>
          </a:xfrm>
          <a:prstGeom prst="rect">
            <a:avLst/>
          </a:prstGeom>
          <a:solidFill>
            <a:srgbClr val="FFFFFF"/>
          </a:solidFill>
          <a:ln w="889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16" name="Shape 14"/>
          <p:cNvSpPr/>
          <p:nvPr/>
        </p:nvSpPr>
        <p:spPr>
          <a:xfrm>
            <a:off x="292608" y="2167128"/>
            <a:ext cx="73152" cy="749808"/>
          </a:xfrm>
          <a:prstGeom prst="rect">
            <a:avLst/>
          </a:prstGeom>
          <a:solidFill>
            <a:srgbClr val="5E3E7E"/>
          </a:solidFill>
          <a:ln w="12700">
            <a:solidFill>
              <a:srgbClr val="5E3E7E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7" name="Shape 15"/>
          <p:cNvSpPr/>
          <p:nvPr/>
        </p:nvSpPr>
        <p:spPr>
          <a:xfrm>
            <a:off x="429768" y="2350008"/>
            <a:ext cx="329184" cy="329184"/>
          </a:xfrm>
          <a:prstGeom prst="ellipse">
            <a:avLst/>
          </a:prstGeom>
          <a:solidFill>
            <a:srgbClr val="5E3E7E"/>
          </a:solidFill>
          <a:ln w="12700">
            <a:solidFill>
              <a:srgbClr val="5E3E7E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18" name="Text 16"/>
          <p:cNvSpPr/>
          <p:nvPr/>
        </p:nvSpPr>
        <p:spPr>
          <a:xfrm>
            <a:off x="429768" y="235000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/>
          </a:p>
        </p:txBody>
      </p:sp>
      <p:sp>
        <p:nvSpPr>
          <p:cNvPr id="19" name="Text 17"/>
          <p:cNvSpPr/>
          <p:nvPr/>
        </p:nvSpPr>
        <p:spPr>
          <a:xfrm>
            <a:off x="868680" y="222199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Network Practice Session</a:t>
            </a:r>
            <a:endParaRPr lang="en-US" sz="1600"/>
          </a:p>
        </p:txBody>
      </p:sp>
      <p:sp>
        <p:nvSpPr>
          <p:cNvPr id="20" name="Text 18"/>
          <p:cNvSpPr/>
          <p:nvPr/>
        </p:nvSpPr>
        <p:spPr>
          <a:xfrm>
            <a:off x="868680" y="251460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household posts one useful piece of information to the group: a price, a tip, a photo. Group gives real-time feedback.</a:t>
            </a:r>
            <a:endParaRPr lang="en-US" sz="1050"/>
          </a:p>
        </p:txBody>
      </p:sp>
      <p:sp>
        <p:nvSpPr>
          <p:cNvPr id="21" name="Shape 19"/>
          <p:cNvSpPr/>
          <p:nvPr/>
        </p:nvSpPr>
        <p:spPr>
          <a:xfrm>
            <a:off x="292608" y="3035808"/>
            <a:ext cx="4133088" cy="749808"/>
          </a:xfrm>
          <a:prstGeom prst="rect">
            <a:avLst/>
          </a:prstGeom>
          <a:solidFill>
            <a:srgbClr val="FFFFFF"/>
          </a:solidFill>
          <a:ln w="889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22" name="Shape 20"/>
          <p:cNvSpPr/>
          <p:nvPr/>
        </p:nvSpPr>
        <p:spPr>
          <a:xfrm>
            <a:off x="292608" y="3035808"/>
            <a:ext cx="73152" cy="749808"/>
          </a:xfrm>
          <a:prstGeom prst="rect">
            <a:avLst/>
          </a:prstGeom>
          <a:solidFill>
            <a:srgbClr val="5E3E7E"/>
          </a:solidFill>
          <a:ln w="12700">
            <a:solidFill>
              <a:srgbClr val="5E3E7E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23" name="Shape 21"/>
          <p:cNvSpPr/>
          <p:nvPr/>
        </p:nvSpPr>
        <p:spPr>
          <a:xfrm>
            <a:off x="429768" y="3218688"/>
            <a:ext cx="329184" cy="329184"/>
          </a:xfrm>
          <a:prstGeom prst="ellipse">
            <a:avLst/>
          </a:prstGeom>
          <a:solidFill>
            <a:srgbClr val="5E3E7E"/>
          </a:solidFill>
          <a:ln w="12700">
            <a:solidFill>
              <a:srgbClr val="5E3E7E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24" name="Text 22"/>
          <p:cNvSpPr/>
          <p:nvPr/>
        </p:nvSpPr>
        <p:spPr>
          <a:xfrm>
            <a:off x="429768" y="321868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/>
          </a:p>
        </p:txBody>
      </p:sp>
      <p:sp>
        <p:nvSpPr>
          <p:cNvPr id="25" name="Text 23"/>
          <p:cNvSpPr/>
          <p:nvPr/>
        </p:nvSpPr>
        <p:spPr>
          <a:xfrm>
            <a:off x="868680" y="309067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My Action Plan</a:t>
            </a:r>
            <a:endParaRPr lang="en-US" sz="1600"/>
          </a:p>
        </p:txBody>
      </p:sp>
      <p:sp>
        <p:nvSpPr>
          <p:cNvPr id="26" name="Text 24"/>
          <p:cNvSpPr/>
          <p:nvPr/>
        </p:nvSpPr>
        <p:spPr>
          <a:xfrm>
            <a:off x="868680" y="338328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household commits to two or three specific changes and writes or draws them on a card. Photograph cards and post to the group.</a:t>
            </a:r>
            <a:endParaRPr lang="en-US" sz="1050"/>
          </a:p>
        </p:txBody>
      </p:sp>
      <p:sp>
        <p:nvSpPr>
          <p:cNvPr id="27" name="Shape 25"/>
          <p:cNvSpPr/>
          <p:nvPr/>
        </p:nvSpPr>
        <p:spPr>
          <a:xfrm>
            <a:off x="4718304" y="1298448"/>
            <a:ext cx="4133088" cy="749808"/>
          </a:xfrm>
          <a:prstGeom prst="rect">
            <a:avLst/>
          </a:prstGeom>
          <a:solidFill>
            <a:srgbClr val="FFFFFF"/>
          </a:solidFill>
          <a:ln w="889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28" name="Shape 26"/>
          <p:cNvSpPr/>
          <p:nvPr/>
        </p:nvSpPr>
        <p:spPr>
          <a:xfrm>
            <a:off x="4718304" y="1298448"/>
            <a:ext cx="73152" cy="749808"/>
          </a:xfrm>
          <a:prstGeom prst="rect">
            <a:avLst/>
          </a:prstGeom>
          <a:solidFill>
            <a:srgbClr val="5E3E7E"/>
          </a:solidFill>
          <a:ln w="12700">
            <a:solidFill>
              <a:srgbClr val="5E3E7E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29" name="Shape 27"/>
          <p:cNvSpPr/>
          <p:nvPr/>
        </p:nvSpPr>
        <p:spPr>
          <a:xfrm>
            <a:off x="4855464" y="1481328"/>
            <a:ext cx="329184" cy="329184"/>
          </a:xfrm>
          <a:prstGeom prst="ellipse">
            <a:avLst/>
          </a:prstGeom>
          <a:solidFill>
            <a:srgbClr val="5E3E7E"/>
          </a:solidFill>
          <a:ln w="12700">
            <a:solidFill>
              <a:srgbClr val="5E3E7E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30" name="Text 28"/>
          <p:cNvSpPr/>
          <p:nvPr/>
        </p:nvSpPr>
        <p:spPr>
          <a:xfrm>
            <a:off x="4855464" y="148132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/>
          </a:p>
        </p:txBody>
      </p:sp>
      <p:sp>
        <p:nvSpPr>
          <p:cNvPr id="31" name="Text 29"/>
          <p:cNvSpPr/>
          <p:nvPr/>
        </p:nvSpPr>
        <p:spPr>
          <a:xfrm>
            <a:off x="5294376" y="135331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Questions &amp; Peer Discussion</a:t>
            </a:r>
            <a:endParaRPr lang="en-US" sz="1600"/>
          </a:p>
        </p:txBody>
      </p:sp>
      <p:sp>
        <p:nvSpPr>
          <p:cNvPr id="32" name="Text 30"/>
          <p:cNvSpPr/>
          <p:nvPr/>
        </p:nvSpPr>
        <p:spPr>
          <a:xfrm>
            <a:off x="5294376" y="164592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Unstructured time for households to ask each other and the trainer. Surface concerns about technology, markets, or herd health.</a:t>
            </a:r>
            <a:endParaRPr lang="en-US" sz="1050"/>
          </a:p>
        </p:txBody>
      </p:sp>
      <p:sp>
        <p:nvSpPr>
          <p:cNvPr id="33" name="Shape 31"/>
          <p:cNvSpPr/>
          <p:nvPr/>
        </p:nvSpPr>
        <p:spPr>
          <a:xfrm>
            <a:off x="4718304" y="2167128"/>
            <a:ext cx="4133088" cy="749808"/>
          </a:xfrm>
          <a:prstGeom prst="rect">
            <a:avLst/>
          </a:prstGeom>
          <a:solidFill>
            <a:srgbClr val="FFFFFF"/>
          </a:solidFill>
          <a:ln w="8890">
            <a:solidFill>
              <a:srgbClr val="DDDDDD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34" name="Shape 32"/>
          <p:cNvSpPr/>
          <p:nvPr/>
        </p:nvSpPr>
        <p:spPr>
          <a:xfrm>
            <a:off x="4718304" y="2167128"/>
            <a:ext cx="73152" cy="749808"/>
          </a:xfrm>
          <a:prstGeom prst="rect">
            <a:avLst/>
          </a:prstGeom>
          <a:solidFill>
            <a:srgbClr val="5E3E7E"/>
          </a:solidFill>
          <a:ln w="12700">
            <a:solidFill>
              <a:srgbClr val="5E3E7E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35" name="Shape 33"/>
          <p:cNvSpPr/>
          <p:nvPr/>
        </p:nvSpPr>
        <p:spPr>
          <a:xfrm>
            <a:off x="4855464" y="2350008"/>
            <a:ext cx="329184" cy="329184"/>
          </a:xfrm>
          <a:prstGeom prst="ellipse">
            <a:avLst/>
          </a:prstGeom>
          <a:solidFill>
            <a:srgbClr val="5E3E7E"/>
          </a:solidFill>
          <a:ln w="12700">
            <a:solidFill>
              <a:srgbClr val="5E3E7E"/>
            </a:solidFill>
            <a:prstDash val="solid"/>
          </a:ln>
        </p:spPr>
        <p:txBody>
          <a:bodyPr/>
          <a:lstStyle/>
          <a:p>
            <a:endParaRPr lang="en-US" sz="2800"/>
          </a:p>
        </p:txBody>
      </p:sp>
      <p:sp>
        <p:nvSpPr>
          <p:cNvPr id="36" name="Text 34"/>
          <p:cNvSpPr/>
          <p:nvPr/>
        </p:nvSpPr>
        <p:spPr>
          <a:xfrm>
            <a:off x="4855464" y="235000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600"/>
          </a:p>
        </p:txBody>
      </p:sp>
      <p:sp>
        <p:nvSpPr>
          <p:cNvPr id="37" name="Text 35"/>
          <p:cNvSpPr/>
          <p:nvPr/>
        </p:nvSpPr>
        <p:spPr>
          <a:xfrm>
            <a:off x="5294376" y="222199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1E1E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Certificates, Stipends &amp; Closing</a:t>
            </a:r>
            <a:endParaRPr lang="en-US" sz="1600"/>
          </a:p>
        </p:txBody>
      </p:sp>
      <p:sp>
        <p:nvSpPr>
          <p:cNvPr id="38" name="Text 36"/>
          <p:cNvSpPr/>
          <p:nvPr/>
        </p:nvSpPr>
        <p:spPr>
          <a:xfrm>
            <a:off x="5294376" y="251460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Distribute $10/day stipends and $50 Market Society gift certificates. Present participation certificates. Celebrate together.</a:t>
            </a:r>
            <a:endParaRPr lang="en-US" sz="1050" dirty="0"/>
          </a:p>
        </p:txBody>
      </p:sp>
      <p:sp>
        <p:nvSpPr>
          <p:cNvPr id="39" name="Shape 37"/>
          <p:cNvSpPr/>
          <p:nvPr/>
        </p:nvSpPr>
        <p:spPr>
          <a:xfrm>
            <a:off x="4718304" y="3035808"/>
            <a:ext cx="4133088" cy="749808"/>
          </a:xfrm>
          <a:prstGeom prst="rect">
            <a:avLst/>
          </a:prstGeom>
          <a:solidFill>
            <a:srgbClr val="5E3E7E"/>
          </a:solidFill>
          <a:ln w="12700">
            <a:solidFill>
              <a:srgbClr val="5E3E7E"/>
            </a:solidFill>
            <a:prstDash val="solid"/>
          </a:ln>
          <a:effectLst>
            <a:outerShdw blurRad="63500" dist="254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en-US" sz="2800"/>
          </a:p>
        </p:txBody>
      </p:sp>
      <p:sp>
        <p:nvSpPr>
          <p:cNvPr id="40" name="Text 38"/>
          <p:cNvSpPr/>
          <p:nvPr/>
        </p:nvSpPr>
        <p:spPr>
          <a:xfrm>
            <a:off x="4791456" y="3081528"/>
            <a:ext cx="3931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>
                <a:solidFill>
                  <a:srgbClr val="C89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Facilitator Tip</a:t>
            </a:r>
            <a:endParaRPr lang="en-US" sz="1100"/>
          </a:p>
        </p:txBody>
      </p:sp>
      <p:sp>
        <p:nvSpPr>
          <p:cNvPr id="41" name="Text 39"/>
          <p:cNvSpPr/>
          <p:nvPr/>
        </p:nvSpPr>
        <p:spPr>
          <a:xfrm>
            <a:off x="4791456" y="3337560"/>
            <a:ext cx="39319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back during peer discussion – let experienced herders answer each other; their credibility is highest. A shared cup of tea after the session seals social bonds.</a:t>
            </a:r>
            <a:endParaRPr lang="en-US" sz="1050"/>
          </a:p>
        </p:txBody>
      </p:sp>
      <p:sp>
        <p:nvSpPr>
          <p:cNvPr id="42" name="Text 40"/>
          <p:cNvSpPr/>
          <p:nvPr/>
        </p:nvSpPr>
        <p:spPr>
          <a:xfrm>
            <a:off x="0" y="4919472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>
                <a:solidFill>
                  <a:srgbClr val="5A5A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Village Pilot Program  |  Mongolian Cashmere Social Network</a:t>
            </a:r>
            <a:endParaRPr lang="en-US" sz="1050"/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C8A7325C-6164-0EA1-D3AD-219A996505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5472" y="3835908"/>
            <a:ext cx="2142833" cy="214283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7A93BE54B284841BEF88184902A05B5" ma:contentTypeVersion="13" ma:contentTypeDescription="Create a new document." ma:contentTypeScope="" ma:versionID="bf485e6d3f0165cbcb16cc41f918bb9b">
  <xsd:schema xmlns:xsd="http://www.w3.org/2001/XMLSchema" xmlns:xs="http://www.w3.org/2001/XMLSchema" xmlns:p="http://schemas.microsoft.com/office/2006/metadata/properties" xmlns:ns2="07e6b7d9-93d1-49b4-83fe-673128bd648f" xmlns:ns3="78d2ef8a-39d2-48ad-ac7c-1a1b9b21a593" targetNamespace="http://schemas.microsoft.com/office/2006/metadata/properties" ma:root="true" ma:fieldsID="e495fdb6a81257f0a04c8382107b1438" ns2:_="" ns3:_="">
    <xsd:import namespace="07e6b7d9-93d1-49b4-83fe-673128bd648f"/>
    <xsd:import namespace="78d2ef8a-39d2-48ad-ac7c-1a1b9b21a59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e6b7d9-93d1-49b4-83fe-673128bd648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5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fieldId="{5cf76f15-5ced-4ddc-b409-7134ff3c332f}" ma:taxonomyMulti="true" ma:sspId="00000000-0000-0000-0000-000000000000" ma:termSetId="00000000-0000-0000-0000-00000000000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d2ef8a-39d2-48ad-ac7c-1a1b9b21a593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fb504749-9bef-45fe-8fec-13c1b898cd0f}" ma:internalName="TaxCatchAll" ma:showField="CatchAllData" ma:web="78d2ef8a-39d2-48ad-ac7c-1a1b9b21a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7e6b7d9-93d1-49b4-83fe-673128bd648f">
      <Terms xmlns="http://schemas.microsoft.com/office/infopath/2007/PartnerControls"/>
    </lcf76f155ced4ddcb4097134ff3c332f>
    <TaxCatchAll xmlns="78d2ef8a-39d2-48ad-ac7c-1a1b9b21a593" xsi:nil="true"/>
  </documentManagement>
</p:properties>
</file>

<file path=customXml/itemProps1.xml><?xml version="1.0" encoding="utf-8"?>
<ds:datastoreItem xmlns:ds="http://schemas.openxmlformats.org/officeDocument/2006/customXml" ds:itemID="{B9DF18B2-7266-4BDD-BF27-F315A0332A04}">
  <ds:schemaRefs>
    <ds:schemaRef ds:uri="07e6b7d9-93d1-49b4-83fe-673128bd648f"/>
    <ds:schemaRef ds:uri="78d2ef8a-39d2-48ad-ac7c-1a1b9b21a59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D5370327-D9D6-42F2-80E8-D2E6D7AC7DB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0BF237D-8ACF-4D56-8EC8-B278ADC34EE2}">
  <ds:schemaRefs>
    <ds:schemaRef ds:uri="http://schemas.openxmlformats.org/package/2006/metadata/core-properties"/>
    <ds:schemaRef ds:uri="http://purl.org/dc/terms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78d2ef8a-39d2-48ad-ac7c-1a1b9b21a593"/>
    <ds:schemaRef ds:uri="http://purl.org/dc/dcmitype/"/>
    <ds:schemaRef ds:uri="07e6b7d9-93d1-49b4-83fe-673128bd648f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1264</Words>
  <Application>Microsoft Macintosh PowerPoint</Application>
  <PresentationFormat>On-screen Show (16:9)</PresentationFormat>
  <Paragraphs>161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>BEAR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Five-Day Training Program – Mongolian Cashmere Producers</dc:title>
  <dc:subject>ADs Training Lesson Plan</dc:subject>
  <dc:creator>Adrian Wells</dc:creator>
  <cp:keywords/>
  <dc:description/>
  <cp:lastModifiedBy>David Wells</cp:lastModifiedBy>
  <cp:revision>7</cp:revision>
  <dcterms:created xsi:type="dcterms:W3CDTF">2026-03-31T14:35:56Z</dcterms:created>
  <dcterms:modified xsi:type="dcterms:W3CDTF">2026-04-27T23:53:02Z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0x01010017A93BE54B284841BEF88184902A05B5</vt:lpwstr>
  </property>
  <property fmtid="{D5CDD505-2E9C-101B-9397-08002B2CF9AE}" pid="3" name="MediaServiceImageTags">
    <vt:lpwstr/>
  </property>
</Properties>
</file>