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45"/>
  </p:notesMasterIdLst>
  <p:handoutMasterIdLst>
    <p:handoutMasterId r:id="rId46"/>
  </p:handout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5"/>
  </p:normalViewPr>
  <p:slideViewPr>
    <p:cSldViewPr>
      <p:cViewPr varScale="1">
        <p:scale>
          <a:sx n="113" d="100"/>
          <a:sy n="113" d="100"/>
        </p:scale>
        <p:origin x="16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image" Target="../media/image38.emf"/><Relationship Id="rId2"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wmf"/><Relationship Id="rId3"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1" Type="http://schemas.openxmlformats.org/officeDocument/2006/relationships/image" Target="../media/image50.emf"/><Relationship Id="rId2"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emf"/><Relationship Id="rId5" Type="http://schemas.openxmlformats.org/officeDocument/2006/relationships/image" Target="../media/image61.emf"/><Relationship Id="rId6" Type="http://schemas.openxmlformats.org/officeDocument/2006/relationships/image" Target="../media/image62.emf"/><Relationship Id="rId7" Type="http://schemas.openxmlformats.org/officeDocument/2006/relationships/image" Target="../media/image63.emf"/><Relationship Id="rId1" Type="http://schemas.openxmlformats.org/officeDocument/2006/relationships/image" Target="../media/image57.emf"/><Relationship Id="rId2"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1" Type="http://schemas.openxmlformats.org/officeDocument/2006/relationships/image" Target="../media/image64.emf"/><Relationship Id="rId2" Type="http://schemas.openxmlformats.org/officeDocument/2006/relationships/image" Target="../media/image6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image" Target="../media/image71.emf"/><Relationship Id="rId2"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emf"/><Relationship Id="rId4" Type="http://schemas.openxmlformats.org/officeDocument/2006/relationships/image" Target="../media/image81.emf"/><Relationship Id="rId1" Type="http://schemas.openxmlformats.org/officeDocument/2006/relationships/image" Target="../media/image78.emf"/><Relationship Id="rId2"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image" Target="../media/image8.emf"/><Relationship Id="rId2"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mn-ea"/>
                <a:cs typeface="Arial" charset="0"/>
              </a:defRPr>
            </a:lvl1pPr>
          </a:lstStyle>
          <a:p>
            <a:pPr>
              <a:defRPr/>
            </a:pPr>
            <a:fld id="{57450562-AF42-564B-B0CA-9F7483A9D443}" type="datetimeFigureOut">
              <a:rPr lang="en-US"/>
              <a:pPr>
                <a:defRPr/>
              </a:pPr>
              <a:t>12/2/15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mn-ea"/>
                <a:cs typeface="Arial" charset="0"/>
              </a:defRPr>
            </a:lvl1pPr>
          </a:lstStyle>
          <a:p>
            <a:pPr>
              <a:defRPr/>
            </a:pPr>
            <a:fld id="{405F7A29-1386-AE45-BC97-08E3D57FF07A}" type="slidenum">
              <a:rPr lang="en-US"/>
              <a:pPr>
                <a:defRPr/>
              </a:pPr>
              <a:t>‹#›</a:t>
            </a:fld>
            <a:endParaRPr lang="en-US"/>
          </a:p>
        </p:txBody>
      </p:sp>
    </p:spTree>
    <p:extLst>
      <p:ext uri="{BB962C8B-B14F-4D97-AF65-F5344CB8AC3E}">
        <p14:creationId xmlns:p14="http://schemas.microsoft.com/office/powerpoint/2010/main" val="59868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074C605-9C1C-BB4A-9F5A-EAD79F4E76A5}" type="datetimeFigureOut">
              <a:rPr lang="en-US"/>
              <a:pPr>
                <a:defRPr/>
              </a:pPr>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BBA38F0-539B-B542-8643-3F9C4288ED21}" type="slidenum">
              <a:rPr lang="en-US"/>
              <a:pPr>
                <a:defRPr/>
              </a:pPr>
              <a:t>‹#›</a:t>
            </a:fld>
            <a:endParaRPr lang="en-US"/>
          </a:p>
        </p:txBody>
      </p:sp>
    </p:spTree>
    <p:extLst>
      <p:ext uri="{BB962C8B-B14F-4D97-AF65-F5344CB8AC3E}">
        <p14:creationId xmlns:p14="http://schemas.microsoft.com/office/powerpoint/2010/main" val="345817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199AFD43-CC84-0C4F-8B16-36A2A4208AF5}" type="slidenum">
              <a:rPr lang="en-US" sz="1200"/>
              <a:pPr/>
              <a:t>23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These are important for policy analysis.</a:t>
            </a:r>
          </a:p>
        </p:txBody>
      </p:sp>
    </p:spTree>
    <p:extLst>
      <p:ext uri="{BB962C8B-B14F-4D97-AF65-F5344CB8AC3E}">
        <p14:creationId xmlns:p14="http://schemas.microsoft.com/office/powerpoint/2010/main" val="50687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lIns="91418" tIns="45710" rIns="91418" bIns="45710" anchor="ctr"/>
          <a:lstStyle/>
          <a:p>
            <a:endParaRPr lang="en-US" sz="1800"/>
          </a:p>
        </p:txBody>
      </p:sp>
      <p:sp>
        <p:nvSpPr>
          <p:cNvPr id="5" name="Rectangle 3"/>
          <p:cNvSpPr>
            <a:spLocks noChangeArrowheads="1"/>
          </p:cNvSpPr>
          <p:nvPr/>
        </p:nvSpPr>
        <p:spPr bwMode="auto">
          <a:xfrm>
            <a:off x="0" y="6472238"/>
            <a:ext cx="9144000" cy="385762"/>
          </a:xfrm>
          <a:prstGeom prst="rect">
            <a:avLst/>
          </a:prstGeom>
          <a:solidFill>
            <a:srgbClr val="FFFFFF"/>
          </a:solidFill>
          <a:ln w="9525">
            <a:solidFill>
              <a:srgbClr val="FFFFFF"/>
            </a:solidFill>
            <a:miter lim="800000"/>
            <a:headEnd/>
            <a:tailEnd/>
          </a:ln>
        </p:spPr>
        <p:txBody>
          <a:bodyPr wrap="none" lIns="91418" tIns="45710" rIns="91418" bIns="45710" anchor="ctr"/>
          <a:lstStyle/>
          <a:p>
            <a:endParaRPr lang="en-US" sz="1800"/>
          </a:p>
        </p:txBody>
      </p:sp>
      <p:sp>
        <p:nvSpPr>
          <p:cNvPr id="6" name="Rectangle 4"/>
          <p:cNvSpPr>
            <a:spLocks noChangeArrowheads="1"/>
          </p:cNvSpPr>
          <p:nvPr/>
        </p:nvSpPr>
        <p:spPr bwMode="auto">
          <a:xfrm>
            <a:off x="0" y="2667000"/>
            <a:ext cx="9144000" cy="4191000"/>
          </a:xfrm>
          <a:prstGeom prst="rect">
            <a:avLst/>
          </a:prstGeom>
          <a:gradFill rotWithShape="1">
            <a:gsLst>
              <a:gs pos="0">
                <a:srgbClr val="18472F"/>
              </a:gs>
              <a:gs pos="50000">
                <a:srgbClr val="339966"/>
              </a:gs>
              <a:gs pos="100000">
                <a:srgbClr val="18472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nchor="ctr"/>
          <a:lstStyle/>
          <a:p>
            <a:endParaRPr lang="en-US" sz="180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61463" cy="27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3" name="Rectangle 5"/>
          <p:cNvSpPr>
            <a:spLocks noGrp="1" noChangeArrowheads="1"/>
          </p:cNvSpPr>
          <p:nvPr>
            <p:ph type="ctrTitle"/>
          </p:nvPr>
        </p:nvSpPr>
        <p:spPr>
          <a:xfrm>
            <a:off x="206375" y="3305176"/>
            <a:ext cx="8731250" cy="1141413"/>
          </a:xfrm>
        </p:spPr>
        <p:txBody>
          <a:bodyPr/>
          <a:lstStyle>
            <a:lvl1pPr algn="ctr">
              <a:defRPr>
                <a:latin typeface="Tahoma" pitchFamily="34" charset="0"/>
              </a:defRPr>
            </a:lvl1pPr>
          </a:lstStyle>
          <a:p>
            <a:r>
              <a:rPr lang="en-US" smtClean="0"/>
              <a:t>Click to edit Master title style</a:t>
            </a:r>
            <a:endParaRPr lang="en-US"/>
          </a:p>
        </p:txBody>
      </p:sp>
      <p:sp>
        <p:nvSpPr>
          <p:cNvPr id="176134" name="Rectangle 6"/>
          <p:cNvSpPr>
            <a:spLocks noGrp="1" noChangeArrowheads="1"/>
          </p:cNvSpPr>
          <p:nvPr>
            <p:ph type="subTitle" idx="1"/>
          </p:nvPr>
        </p:nvSpPr>
        <p:spPr>
          <a:xfrm>
            <a:off x="206375" y="4545014"/>
            <a:ext cx="8731250" cy="1131887"/>
          </a:xfrm>
        </p:spPr>
        <p:txBody>
          <a:bodyPr/>
          <a:lstStyle>
            <a:lvl1pPr marL="0" indent="0" algn="ctr">
              <a:buFontTx/>
              <a:buNone/>
              <a:defRPr>
                <a:solidFill>
                  <a:srgbClr val="FFCC00"/>
                </a:solidFill>
              </a:defRPr>
            </a:lvl1pPr>
          </a:lstStyle>
          <a:p>
            <a:r>
              <a:rPr lang="en-US" smtClean="0"/>
              <a:t>Click to edit Master subtitle style</a:t>
            </a:r>
            <a:endParaRPr lang="en-US"/>
          </a:p>
        </p:txBody>
      </p:sp>
      <p:sp>
        <p:nvSpPr>
          <p:cNvPr id="8" name="Date Placeholder 7"/>
          <p:cNvSpPr>
            <a:spLocks noGrp="1" noChangeArrowheads="1"/>
          </p:cNvSpPr>
          <p:nvPr>
            <p:ph type="dt" sz="half" idx="10"/>
          </p:nvPr>
        </p:nvSpPr>
        <p:spPr>
          <a:xfrm>
            <a:off x="685800" y="6472238"/>
            <a:ext cx="1905000" cy="344487"/>
          </a:xfrm>
          <a:prstGeom prst="rect">
            <a:avLst/>
          </a:prstGeom>
        </p:spPr>
        <p:txBody>
          <a:bodyPr lIns="91429" tIns="45715" rIns="91429" bIns="45715"/>
          <a:lstStyle>
            <a:lvl1pPr>
              <a:defRPr sz="1800" smtClean="0">
                <a:solidFill>
                  <a:srgbClr val="FFFFFF"/>
                </a:solidFill>
                <a:latin typeface="Times New Roman" charset="0"/>
                <a:ea typeface="+mn-ea"/>
                <a:cs typeface="+mn-cs"/>
              </a:defRPr>
            </a:lvl1pPr>
          </a:lstStyle>
          <a:p>
            <a:pPr>
              <a:defRPr/>
            </a:pPr>
            <a:fld id="{8421D167-8F1D-B344-AF5C-C824724D57DF}" type="datetimeFigureOut">
              <a:rPr lang="en-US"/>
              <a:pPr>
                <a:defRPr/>
              </a:pPr>
              <a:t>12/2/15</a:t>
            </a:fld>
            <a:endParaRPr lang="en-US"/>
          </a:p>
        </p:txBody>
      </p:sp>
      <p:sp>
        <p:nvSpPr>
          <p:cNvPr id="9" name="Footer Placeholder 8"/>
          <p:cNvSpPr>
            <a:spLocks noGrp="1" noChangeArrowheads="1"/>
          </p:cNvSpPr>
          <p:nvPr>
            <p:ph type="ftr" sz="quarter" idx="11"/>
          </p:nvPr>
        </p:nvSpPr>
        <p:spPr bwMode="auto">
          <a:xfrm>
            <a:off x="3124200" y="6472238"/>
            <a:ext cx="2895600" cy="344487"/>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lgn="ctr">
              <a:defRPr sz="1400">
                <a:solidFill>
                  <a:srgbClr val="FFFFFF"/>
                </a:solidFill>
                <a:ea typeface="+mn-ea"/>
                <a:cs typeface="Arial" charset="0"/>
              </a:defRPr>
            </a:lvl1pPr>
          </a:lstStyle>
          <a:p>
            <a:pPr>
              <a:defRPr/>
            </a:pPr>
            <a:endParaRPr lang="en-US"/>
          </a:p>
        </p:txBody>
      </p:sp>
    </p:spTree>
    <p:extLst>
      <p:ext uri="{BB962C8B-B14F-4D97-AF65-F5344CB8AC3E}">
        <p14:creationId xmlns:p14="http://schemas.microsoft.com/office/powerpoint/2010/main" val="414725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91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38114"/>
            <a:ext cx="22479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38114"/>
            <a:ext cx="6591300"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12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a:p>
        </p:txBody>
      </p:sp>
      <p:sp>
        <p:nvSpPr>
          <p:cNvPr id="4" name="Slide Number Placeholder 5"/>
          <p:cNvSpPr>
            <a:spLocks noGrp="1"/>
          </p:cNvSpPr>
          <p:nvPr>
            <p:ph type="sldNum" sz="quarter" idx="10"/>
          </p:nvPr>
        </p:nvSpPr>
        <p:spPr>
          <a:xfrm>
            <a:off x="6553200" y="6248400"/>
            <a:ext cx="1905000" cy="457200"/>
          </a:xfrm>
          <a:prstGeom prst="rect">
            <a:avLst/>
          </a:prstGeom>
        </p:spPr>
        <p:txBody>
          <a:bodyPr lIns="91418" tIns="45710" rIns="91418" bIns="45710"/>
          <a:lstStyle>
            <a:lvl1pPr>
              <a:defRPr sz="1800" smtClean="0">
                <a:ea typeface="+mn-ea"/>
                <a:cs typeface="Arial" charset="0"/>
              </a:defRPr>
            </a:lvl1pPr>
          </a:lstStyle>
          <a:p>
            <a:pPr>
              <a:defRPr/>
            </a:pPr>
            <a:fld id="{FA1A841F-AF04-A741-9290-327205B0B8C3}" type="slidenum">
              <a:rPr lang="en-US"/>
              <a:pPr>
                <a:defRPr/>
              </a:pPr>
              <a:t>‹#›</a:t>
            </a:fld>
            <a:endParaRPr lang="en-US"/>
          </a:p>
        </p:txBody>
      </p:sp>
    </p:spTree>
    <p:extLst>
      <p:ext uri="{BB962C8B-B14F-4D97-AF65-F5344CB8AC3E}">
        <p14:creationId xmlns:p14="http://schemas.microsoft.com/office/powerpoint/2010/main" val="189005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04926" y="96838"/>
            <a:ext cx="768826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852613" y="1584325"/>
            <a:ext cx="7002462" cy="4749800"/>
          </a:xfrm>
        </p:spPr>
        <p:txBody>
          <a:bodyPr/>
          <a:lstStyle/>
          <a:p>
            <a:pPr lvl="0"/>
            <a:r>
              <a:rPr lang="en-US" noProof="0" smtClean="0"/>
              <a:t>Click icon to add chart</a:t>
            </a:r>
          </a:p>
        </p:txBody>
      </p:sp>
      <p:sp>
        <p:nvSpPr>
          <p:cNvPr id="4" name="Rectangle 2"/>
          <p:cNvSpPr>
            <a:spLocks noGrp="1" noChangeArrowheads="1"/>
          </p:cNvSpPr>
          <p:nvPr>
            <p:ph type="dt" sz="half" idx="10"/>
          </p:nvPr>
        </p:nvSpPr>
        <p:spPr>
          <a:xfrm>
            <a:off x="685800" y="6513513"/>
            <a:ext cx="1905000" cy="303212"/>
          </a:xfrm>
          <a:prstGeom prst="rect">
            <a:avLst/>
          </a:prstGeom>
        </p:spPr>
        <p:txBody>
          <a:bodyPr lIns="65306" tIns="32653" rIns="65306" bIns="32653"/>
          <a:lstStyle>
            <a:lvl1pPr>
              <a:defRPr sz="1800" smtClean="0">
                <a:ea typeface="+mn-ea"/>
                <a:cs typeface="Arial" charset="0"/>
              </a:defRPr>
            </a:lvl1pPr>
          </a:lstStyle>
          <a:p>
            <a:pPr>
              <a:defRPr/>
            </a:pPr>
            <a:fld id="{B614F606-E4A4-9742-8AED-5221D541F430}" type="datetimeFigureOut">
              <a:rPr lang="en-US"/>
              <a:pPr>
                <a:defRPr/>
              </a:pPr>
              <a:t>12/2/15</a:t>
            </a:fld>
            <a:endParaRPr lang="en-US"/>
          </a:p>
        </p:txBody>
      </p:sp>
      <p:sp>
        <p:nvSpPr>
          <p:cNvPr id="5" name="Rectangle 3"/>
          <p:cNvSpPr>
            <a:spLocks noGrp="1" noChangeArrowheads="1"/>
          </p:cNvSpPr>
          <p:nvPr>
            <p:ph type="ftr" sz="quarter" idx="11"/>
          </p:nvPr>
        </p:nvSpPr>
        <p:spPr>
          <a:xfrm>
            <a:off x="3089275" y="6400800"/>
            <a:ext cx="2894013" cy="457200"/>
          </a:xfrm>
          <a:prstGeom prst="rect">
            <a:avLst/>
          </a:prstGeom>
        </p:spPr>
        <p:txBody>
          <a:bodyPr lIns="91429" tIns="45715" rIns="91429" bIns="45715"/>
          <a:lstStyle>
            <a:lvl1pPr>
              <a:defRPr sz="1800">
                <a:ea typeface="+mn-ea"/>
                <a:cs typeface="Arial" charset="0"/>
              </a:defRPr>
            </a:lvl1pPr>
          </a:lstStyle>
          <a:p>
            <a:pPr>
              <a:defRPr/>
            </a:pPr>
            <a:endParaRPr lang="en-US"/>
          </a:p>
        </p:txBody>
      </p:sp>
      <p:sp>
        <p:nvSpPr>
          <p:cNvPr id="6" name="Rectangle 4"/>
          <p:cNvSpPr>
            <a:spLocks noGrp="1" noChangeArrowheads="1"/>
          </p:cNvSpPr>
          <p:nvPr>
            <p:ph type="sldNum" sz="quarter" idx="12"/>
          </p:nvPr>
        </p:nvSpPr>
        <p:spPr>
          <a:xfrm>
            <a:off x="7239000" y="6400800"/>
            <a:ext cx="1905000" cy="457200"/>
          </a:xfrm>
          <a:prstGeom prst="rect">
            <a:avLst/>
          </a:prstGeom>
        </p:spPr>
        <p:txBody>
          <a:bodyPr lIns="91429" tIns="45715" rIns="91429" bIns="45715"/>
          <a:lstStyle>
            <a:lvl1pPr>
              <a:defRPr sz="1800" smtClean="0">
                <a:ea typeface="+mn-ea"/>
                <a:cs typeface="Arial" charset="0"/>
              </a:defRPr>
            </a:lvl1pPr>
          </a:lstStyle>
          <a:p>
            <a:pPr>
              <a:defRPr/>
            </a:pPr>
            <a:fld id="{CF34F5B6-8A20-6243-9D4C-C0845B808453}" type="slidenum">
              <a:rPr lang="en-US"/>
              <a:pPr>
                <a:defRPr/>
              </a:pPr>
              <a:t>‹#›</a:t>
            </a:fld>
            <a:endParaRPr lang="en-US"/>
          </a:p>
        </p:txBody>
      </p:sp>
    </p:spTree>
    <p:extLst>
      <p:ext uri="{BB962C8B-B14F-4D97-AF65-F5344CB8AC3E}">
        <p14:creationId xmlns:p14="http://schemas.microsoft.com/office/powerpoint/2010/main" val="162632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33626"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11858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bwMode="auto">
          <a:xfrm>
            <a:off x="457200" y="6477000"/>
            <a:ext cx="1905000" cy="303213"/>
          </a:xfrm>
          <a:prstGeom prst="rect">
            <a:avLst/>
          </a:prstGeom>
          <a:ln>
            <a:miter lim="800000"/>
            <a:headEnd/>
            <a:tailEnd/>
          </a:ln>
        </p:spPr>
        <p:txBody>
          <a:bodyPr vert="horz" wrap="square" lIns="91425" tIns="45712" rIns="91425" bIns="45712" numCol="1" anchor="t" anchorCtr="0" compatLnSpc="1">
            <a:prstTxWarp prst="textNoShape">
              <a:avLst/>
            </a:prstTxWarp>
          </a:bodyPr>
          <a:lstStyle>
            <a:lvl1pPr>
              <a:defRPr sz="1400" b="1" i="1" smtClean="0">
                <a:solidFill>
                  <a:schemeClr val="accent2"/>
                </a:solidFill>
                <a:latin typeface="+mn-lt"/>
                <a:ea typeface="+mn-ea"/>
                <a:cs typeface="Arial" pitchFamily="34" charset="0"/>
              </a:defRPr>
            </a:lvl1pPr>
          </a:lstStyle>
          <a:p>
            <a:pPr>
              <a:defRPr/>
            </a:pPr>
            <a:fld id="{BFDE4059-D829-3A4F-A9F1-44E406373E1E}" type="datetimeFigureOut">
              <a:rPr lang="en-US"/>
              <a:pPr>
                <a:defRPr/>
              </a:pPr>
              <a:t>12/2/15</a:t>
            </a:fld>
            <a:endParaRPr lang="en-US"/>
          </a:p>
        </p:txBody>
      </p:sp>
    </p:spTree>
    <p:extLst>
      <p:ext uri="{BB962C8B-B14F-4D97-AF65-F5344CB8AC3E}">
        <p14:creationId xmlns:p14="http://schemas.microsoft.com/office/powerpoint/2010/main" val="314863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6063" y="1308100"/>
            <a:ext cx="429736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308100"/>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3724275"/>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54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6063" y="1490662"/>
            <a:ext cx="4297362" cy="4681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5825" y="1490662"/>
            <a:ext cx="4297363"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157538" y="6292850"/>
            <a:ext cx="2894012" cy="457200"/>
          </a:xfrm>
          <a:prstGeom prst="rect">
            <a:avLst/>
          </a:prstGeom>
        </p:spPr>
        <p:txBody>
          <a:bodyPr/>
          <a:lstStyle>
            <a:lvl1pPr>
              <a:defRPr>
                <a:latin typeface="Arial" charset="0"/>
                <a:ea typeface="+mn-ea"/>
              </a:defRPr>
            </a:lvl1pPr>
          </a:lstStyle>
          <a:p>
            <a:pPr>
              <a:defRPr/>
            </a:pPr>
            <a:endParaRPr lang="en-US" altLang="en-US"/>
          </a:p>
        </p:txBody>
      </p:sp>
    </p:spTree>
    <p:extLst>
      <p:ext uri="{BB962C8B-B14F-4D97-AF65-F5344CB8AC3E}">
        <p14:creationId xmlns:p14="http://schemas.microsoft.com/office/powerpoint/2010/main" val="153000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46063" y="1490662"/>
            <a:ext cx="429736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490662"/>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3906837"/>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29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04925" y="138113"/>
            <a:ext cx="7618413" cy="687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6063" y="1490662"/>
            <a:ext cx="4297362"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490662"/>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6063" y="3906837"/>
            <a:ext cx="4297362"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95825" y="3906837"/>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67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39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bwMode="auto">
          <a:xfrm>
            <a:off x="2333625" y="138113"/>
            <a:ext cx="6810375" cy="1143000"/>
          </a:xfrm>
          <a:prstGeom prst="rect">
            <a:avLst/>
          </a:prstGeom>
          <a:noFill/>
          <a:ln w="9525">
            <a:noFill/>
            <a:miter lim="800000"/>
            <a:headEnd/>
            <a:tailEnd/>
          </a:ln>
        </p:spPr>
        <p:txBody>
          <a:bodyPr lIns="91414" tIns="45707" rIns="91414" bIns="45707"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5" name="Title 1"/>
          <p:cNvSpPr txBox="1">
            <a:spLocks/>
          </p:cNvSpPr>
          <p:nvPr/>
        </p:nvSpPr>
        <p:spPr bwMode="auto">
          <a:xfrm>
            <a:off x="2333625" y="138113"/>
            <a:ext cx="6810375" cy="1143000"/>
          </a:xfrm>
          <a:prstGeom prst="rect">
            <a:avLst/>
          </a:prstGeom>
          <a:noFill/>
          <a:ln w="9525">
            <a:noFill/>
            <a:miter lim="800000"/>
            <a:headEnd/>
            <a:tailEnd/>
          </a:ln>
        </p:spPr>
        <p:txBody>
          <a:bodyPr lIns="91425" tIns="45712" rIns="91425" bIns="45712"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n-US" smtClean="0"/>
              <a:t>Click to edit Master text styles</a:t>
            </a:r>
          </a:p>
        </p:txBody>
      </p:sp>
    </p:spTree>
    <p:extLst>
      <p:ext uri="{BB962C8B-B14F-4D97-AF65-F5344CB8AC3E}">
        <p14:creationId xmlns:p14="http://schemas.microsoft.com/office/powerpoint/2010/main" val="17388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78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37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333627"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60896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solidFill>
                  <a:srgbClr val="FFC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244056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FFC000"/>
                </a:solidFill>
              </a:defRPr>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155742325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2333625" y="138113"/>
            <a:ext cx="6810375"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endParaRPr lang="en-US"/>
          </a:p>
        </p:txBody>
      </p:sp>
      <p:sp>
        <p:nvSpPr>
          <p:cNvPr id="1028" name="Rectangle 6"/>
          <p:cNvSpPr>
            <a:spLocks noGrp="1" noChangeArrowheads="1"/>
          </p:cNvSpPr>
          <p:nvPr>
            <p:ph type="body" idx="1"/>
          </p:nvPr>
        </p:nvSpPr>
        <p:spPr bwMode="auto">
          <a:xfrm>
            <a:off x="152400" y="1600200"/>
            <a:ext cx="8839200" cy="487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7652" name="Rectangle 17"/>
          <p:cNvSpPr>
            <a:spLocks noChangeArrowheads="1"/>
          </p:cNvSpPr>
          <p:nvPr/>
        </p:nvSpPr>
        <p:spPr bwMode="auto">
          <a:xfrm>
            <a:off x="5029200" y="6553200"/>
            <a:ext cx="406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pPr algn="r"/>
            <a:r>
              <a:rPr lang="en-US" sz="1400" dirty="0">
                <a:solidFill>
                  <a:srgbClr val="800000"/>
                </a:solidFill>
              </a:rPr>
              <a:t>Roland-Holst </a:t>
            </a:r>
            <a:r>
              <a:rPr lang="en-US" sz="1400" dirty="0" smtClean="0">
                <a:solidFill>
                  <a:srgbClr val="800000"/>
                </a:solidFill>
              </a:rPr>
              <a:t>&amp; Evans    </a:t>
            </a:r>
            <a:fld id="{5EC211CC-0B33-1942-A8D2-2707303DA975}" type="slidenum">
              <a:rPr lang="en-US" sz="1400">
                <a:solidFill>
                  <a:srgbClr val="800000"/>
                </a:solidFill>
              </a:rPr>
              <a:pPr algn="r"/>
              <a:t>‹#›</a:t>
            </a:fld>
            <a:endParaRPr lang="en-US" sz="1400" dirty="0">
              <a:solidFill>
                <a:srgbClr val="800000"/>
              </a:solidFill>
            </a:endParaRPr>
          </a:p>
        </p:txBody>
      </p:sp>
      <p:pic>
        <p:nvPicPr>
          <p:cNvPr id="27653" name="Picture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9003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Rectangle 17"/>
          <p:cNvSpPr>
            <a:spLocks noChangeArrowheads="1"/>
          </p:cNvSpPr>
          <p:nvPr/>
        </p:nvSpPr>
        <p:spPr bwMode="auto">
          <a:xfrm>
            <a:off x="53975" y="6494463"/>
            <a:ext cx="24384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r>
              <a:rPr lang="en-US" sz="1400" dirty="0" smtClean="0">
                <a:solidFill>
                  <a:srgbClr val="800000"/>
                </a:solidFill>
              </a:rPr>
              <a:t>3 December 2015</a:t>
            </a:r>
            <a:endParaRPr lang="en-US" sz="1400" dirty="0">
              <a:solidFill>
                <a:srgbClr val="800000"/>
              </a:solidFill>
            </a:endParaRPr>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28"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9" r:id="rId12"/>
    <p:sldLayoutId id="2147484130" r:id="rId13"/>
    <p:sldLayoutId id="2147484126" r:id="rId14"/>
    <p:sldLayoutId id="2147484131" r:id="rId15"/>
    <p:sldLayoutId id="2147484132" r:id="rId16"/>
    <p:sldLayoutId id="2147484133" r:id="rId17"/>
    <p:sldLayoutId id="2147484134" r:id="rId18"/>
    <p:sldLayoutId id="2147484135" r:id="rId19"/>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wipe(left)">
                                      <p:cBhvr>
                                        <p:cTn id="11" dur="500"/>
                                        <p:tgtEl>
                                          <p:spTgt spid="102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8">
                                            <p:txEl>
                                              <p:pRg st="1" end="1"/>
                                            </p:txEl>
                                          </p:spTgt>
                                        </p:tgtEl>
                                        <p:attrNameLst>
                                          <p:attrName>style.visibility</p:attrName>
                                        </p:attrNameLst>
                                      </p:cBhvr>
                                      <p:to>
                                        <p:strVal val="visible"/>
                                      </p:to>
                                    </p:set>
                                    <p:animEffect transition="in" filter="wipe(left)">
                                      <p:cBhvr>
                                        <p:cTn id="14" dur="500"/>
                                        <p:tgtEl>
                                          <p:spTgt spid="1028">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wipe(left)">
                                      <p:cBhvr>
                                        <p:cTn id="17" dur="500"/>
                                        <p:tgtEl>
                                          <p:spTgt spid="1028">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8">
                                            <p:txEl>
                                              <p:pRg st="3" end="3"/>
                                            </p:txEl>
                                          </p:spTgt>
                                        </p:tgtEl>
                                        <p:attrNameLst>
                                          <p:attrName>style.visibility</p:attrName>
                                        </p:attrNameLst>
                                      </p:cBhvr>
                                      <p:to>
                                        <p:strVal val="visible"/>
                                      </p:to>
                                    </p:set>
                                    <p:animEffect transition="in" filter="wipe(left)">
                                      <p:cBhvr>
                                        <p:cTn id="20" dur="500"/>
                                        <p:tgtEl>
                                          <p:spTgt spid="1028">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animEffect transition="in" filter="wipe(left)">
                                      <p:cBhvr>
                                        <p:cTn id="23"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P spid="1028"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txStyles>
    <p:titleStyle>
      <a:lvl1pPr algn="r" rtl="0" eaLnBrk="1" fontAlgn="base" hangingPunct="1">
        <a:spcBef>
          <a:spcPct val="0"/>
        </a:spcBef>
        <a:spcAft>
          <a:spcPct val="0"/>
        </a:spcAft>
        <a:defRPr sz="3600">
          <a:solidFill>
            <a:srgbClr val="FFCC00"/>
          </a:solidFill>
          <a:latin typeface="+mj-lt"/>
          <a:ea typeface="ＭＳ Ｐゴシック" charset="0"/>
          <a:cs typeface="ＭＳ Ｐゴシック" charset="0"/>
        </a:defRPr>
      </a:lvl1pPr>
      <a:lvl2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2pPr>
      <a:lvl3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3pPr>
      <a:lvl4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4pPr>
      <a:lvl5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5pPr>
      <a:lvl6pPr marL="457090" algn="r" rtl="0" eaLnBrk="1" fontAlgn="base" hangingPunct="1">
        <a:spcBef>
          <a:spcPct val="0"/>
        </a:spcBef>
        <a:spcAft>
          <a:spcPct val="0"/>
        </a:spcAft>
        <a:defRPr sz="3600">
          <a:solidFill>
            <a:srgbClr val="FFCC00"/>
          </a:solidFill>
          <a:latin typeface="Arial" charset="0"/>
        </a:defRPr>
      </a:lvl6pPr>
      <a:lvl7pPr marL="914180" algn="r" rtl="0" eaLnBrk="1" fontAlgn="base" hangingPunct="1">
        <a:spcBef>
          <a:spcPct val="0"/>
        </a:spcBef>
        <a:spcAft>
          <a:spcPct val="0"/>
        </a:spcAft>
        <a:defRPr sz="3600">
          <a:solidFill>
            <a:srgbClr val="FFCC00"/>
          </a:solidFill>
          <a:latin typeface="Arial" charset="0"/>
        </a:defRPr>
      </a:lvl7pPr>
      <a:lvl8pPr marL="1371270" algn="r" rtl="0" eaLnBrk="1" fontAlgn="base" hangingPunct="1">
        <a:spcBef>
          <a:spcPct val="0"/>
        </a:spcBef>
        <a:spcAft>
          <a:spcPct val="0"/>
        </a:spcAft>
        <a:defRPr sz="3600">
          <a:solidFill>
            <a:srgbClr val="FFCC00"/>
          </a:solidFill>
          <a:latin typeface="Arial" charset="0"/>
        </a:defRPr>
      </a:lvl8pPr>
      <a:lvl9pPr marL="1828361" algn="r" rtl="0" eaLnBrk="1" fontAlgn="base" hangingPunct="1">
        <a:spcBef>
          <a:spcPct val="0"/>
        </a:spcBef>
        <a:spcAft>
          <a:spcPct val="0"/>
        </a:spcAft>
        <a:defRPr sz="3600">
          <a:solidFill>
            <a:srgbClr val="FFCC00"/>
          </a:solidFill>
          <a:latin typeface="Arial" charset="0"/>
        </a:defRPr>
      </a:lvl9pPr>
    </p:titleStyle>
    <p:bodyStyle>
      <a:lvl1pPr marL="341313" indent="-341313" algn="l" rtl="0" eaLnBrk="1" fontAlgn="base" hangingPunct="1">
        <a:spcBef>
          <a:spcPct val="20000"/>
        </a:spcBef>
        <a:spcAft>
          <a:spcPct val="0"/>
        </a:spcAft>
        <a:buChar char="•"/>
        <a:defRPr sz="2600">
          <a:solidFill>
            <a:schemeClr val="tx1"/>
          </a:solidFill>
          <a:latin typeface="+mn-lt"/>
          <a:ea typeface="ＭＳ Ｐゴシック" charset="0"/>
          <a:cs typeface="ＭＳ Ｐゴシック" charset="0"/>
        </a:defRPr>
      </a:lvl1pPr>
      <a:lvl2pPr marL="741363" indent="-284163" algn="l" rtl="0" eaLnBrk="1" fontAlgn="base" hangingPunct="1">
        <a:spcBef>
          <a:spcPct val="20000"/>
        </a:spcBef>
        <a:spcAft>
          <a:spcPct val="0"/>
        </a:spcAft>
        <a:buChar char="–"/>
        <a:defRPr sz="2600">
          <a:solidFill>
            <a:schemeClr val="tx1"/>
          </a:solidFill>
          <a:latin typeface="+mn-lt"/>
          <a:ea typeface="ＭＳ Ｐゴシック" charset="0"/>
        </a:defRPr>
      </a:lvl2pPr>
      <a:lvl3pPr marL="1141413" indent="-227013" algn="l" rtl="0" eaLnBrk="1" fontAlgn="base" hangingPunct="1">
        <a:spcBef>
          <a:spcPct val="20000"/>
        </a:spcBef>
        <a:spcAft>
          <a:spcPct val="0"/>
        </a:spcAft>
        <a:buChar char="•"/>
        <a:defRPr sz="2600">
          <a:solidFill>
            <a:schemeClr val="tx1"/>
          </a:solidFill>
          <a:latin typeface="+mn-lt"/>
          <a:ea typeface="ＭＳ Ｐゴシック" charset="0"/>
        </a:defRPr>
      </a:lvl3pPr>
      <a:lvl4pPr marL="1598613" indent="-227013" algn="l" rtl="0" eaLnBrk="1" fontAlgn="base" hangingPunct="1">
        <a:spcBef>
          <a:spcPct val="20000"/>
        </a:spcBef>
        <a:spcAft>
          <a:spcPct val="0"/>
        </a:spcAft>
        <a:buChar char="–"/>
        <a:defRPr sz="2600">
          <a:solidFill>
            <a:schemeClr val="tx1"/>
          </a:solidFill>
          <a:latin typeface="+mn-lt"/>
          <a:ea typeface="ＭＳ Ｐゴシック" charset="0"/>
        </a:defRPr>
      </a:lvl4pPr>
      <a:lvl5pPr marL="2055813" indent="-227013" algn="l" rtl="0" eaLnBrk="1" fontAlgn="base" hangingPunct="1">
        <a:spcBef>
          <a:spcPct val="20000"/>
        </a:spcBef>
        <a:spcAft>
          <a:spcPct val="0"/>
        </a:spcAft>
        <a:buChar char="»"/>
        <a:defRPr sz="2600">
          <a:solidFill>
            <a:schemeClr val="tx1"/>
          </a:solidFill>
          <a:latin typeface="+mn-lt"/>
          <a:ea typeface="ＭＳ Ｐゴシック" charset="0"/>
        </a:defRPr>
      </a:lvl5pPr>
      <a:lvl6pPr marL="2513996" indent="-228545" algn="l" rtl="0" eaLnBrk="1" fontAlgn="base" hangingPunct="1">
        <a:spcBef>
          <a:spcPct val="20000"/>
        </a:spcBef>
        <a:spcAft>
          <a:spcPct val="0"/>
        </a:spcAft>
        <a:buChar char="»"/>
        <a:defRPr sz="2600">
          <a:solidFill>
            <a:schemeClr val="tx1"/>
          </a:solidFill>
          <a:latin typeface="+mn-lt"/>
        </a:defRPr>
      </a:lvl6pPr>
      <a:lvl7pPr marL="2971086" indent="-228545" algn="l" rtl="0" eaLnBrk="1" fontAlgn="base" hangingPunct="1">
        <a:spcBef>
          <a:spcPct val="20000"/>
        </a:spcBef>
        <a:spcAft>
          <a:spcPct val="0"/>
        </a:spcAft>
        <a:buChar char="»"/>
        <a:defRPr sz="2600">
          <a:solidFill>
            <a:schemeClr val="tx1"/>
          </a:solidFill>
          <a:latin typeface="+mn-lt"/>
        </a:defRPr>
      </a:lvl7pPr>
      <a:lvl8pPr marL="3428178" indent="-228545" algn="l" rtl="0" eaLnBrk="1" fontAlgn="base" hangingPunct="1">
        <a:spcBef>
          <a:spcPct val="20000"/>
        </a:spcBef>
        <a:spcAft>
          <a:spcPct val="0"/>
        </a:spcAft>
        <a:buChar char="»"/>
        <a:defRPr sz="2600">
          <a:solidFill>
            <a:schemeClr val="tx1"/>
          </a:solidFill>
          <a:latin typeface="+mn-lt"/>
        </a:defRPr>
      </a:lvl8pPr>
      <a:lvl9pPr marL="3885268" indent="-228545" algn="l" rtl="0" eaLnBrk="1" fontAlgn="base" hangingPunct="1">
        <a:spcBef>
          <a:spcPct val="20000"/>
        </a:spcBef>
        <a:spcAft>
          <a:spcPct val="0"/>
        </a:spcAft>
        <a:buChar char="»"/>
        <a:defRPr sz="2600">
          <a:solidFill>
            <a:schemeClr val="tx1"/>
          </a:solidFill>
          <a:latin typeface="+mn-lt"/>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earecon.com/htdocs/CAREC_CGE_Training.php"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emf"/><Relationship Id="rId5" Type="http://schemas.openxmlformats.org/officeDocument/2006/relationships/oleObject" Target="../embeddings/oleObject14.bin"/><Relationship Id="rId6" Type="http://schemas.openxmlformats.org/officeDocument/2006/relationships/image" Target="../media/image17.emf"/><Relationship Id="rId7" Type="http://schemas.openxmlformats.org/officeDocument/2006/relationships/oleObject" Target="../embeddings/oleObject15.bin"/><Relationship Id="rId8"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emf"/><Relationship Id="rId5" Type="http://schemas.openxmlformats.org/officeDocument/2006/relationships/oleObject" Target="../embeddings/oleObject17.bin"/><Relationship Id="rId6" Type="http://schemas.openxmlformats.org/officeDocument/2006/relationships/image" Target="../media/image20.emf"/><Relationship Id="rId7" Type="http://schemas.openxmlformats.org/officeDocument/2006/relationships/oleObject" Target="../embeddings/oleObject18.bin"/><Relationship Id="rId8" Type="http://schemas.openxmlformats.org/officeDocument/2006/relationships/image" Target="../media/image21.emf"/><Relationship Id="rId9" Type="http://schemas.openxmlformats.org/officeDocument/2006/relationships/oleObject" Target="../embeddings/oleObject19.bin"/><Relationship Id="rId10"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3.wmf"/><Relationship Id="rId5" Type="http://schemas.openxmlformats.org/officeDocument/2006/relationships/oleObject" Target="../embeddings/oleObject21.bin"/><Relationship Id="rId6" Type="http://schemas.openxmlformats.org/officeDocument/2006/relationships/image" Target="../media/image24.wmf"/><Relationship Id="rId7" Type="http://schemas.openxmlformats.org/officeDocument/2006/relationships/oleObject" Target="../embeddings/oleObject22.bin"/><Relationship Id="rId8"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6.emf"/><Relationship Id="rId5" Type="http://schemas.openxmlformats.org/officeDocument/2006/relationships/oleObject" Target="../embeddings/oleObject24.bin"/><Relationship Id="rId6" Type="http://schemas.openxmlformats.org/officeDocument/2006/relationships/image" Target="../media/image27.emf"/><Relationship Id="rId7" Type="http://schemas.openxmlformats.org/officeDocument/2006/relationships/oleObject" Target="../embeddings/oleObject25.bin"/><Relationship Id="rId8" Type="http://schemas.openxmlformats.org/officeDocument/2006/relationships/image" Target="../media/image28.emf"/><Relationship Id="rId9" Type="http://schemas.openxmlformats.org/officeDocument/2006/relationships/oleObject" Target="../embeddings/oleObject26.bin"/><Relationship Id="rId10" Type="http://schemas.openxmlformats.org/officeDocument/2006/relationships/image" Target="../media/image29.emf"/><Relationship Id="rId1" Type="http://schemas.openxmlformats.org/officeDocument/2006/relationships/vmlDrawing" Target="../drawings/vmlDrawing8.vml"/><Relationship Id="rId2"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19.xml"/><Relationship Id="rId3" Type="http://schemas.openxmlformats.org/officeDocument/2006/relationships/oleObject" Target="../embeddings/oleObject27.bin"/><Relationship Id="rId4" Type="http://schemas.openxmlformats.org/officeDocument/2006/relationships/image" Target="../media/image30.e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 Id="rId9" Type="http://schemas.openxmlformats.org/officeDocument/2006/relationships/oleObject" Target="../embeddings/oleObject30.bin"/><Relationship Id="rId10" Type="http://schemas.openxmlformats.org/officeDocument/2006/relationships/image" Target="../media/image3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42.emf"/><Relationship Id="rId1" Type="http://schemas.openxmlformats.org/officeDocument/2006/relationships/vmlDrawing" Target="../drawings/vmlDrawing11.vml"/><Relationship Id="rId2" Type="http://schemas.openxmlformats.org/officeDocument/2006/relationships/slideLayout" Target="../slideLayouts/slideLayout16.xml"/><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9" Type="http://schemas.openxmlformats.org/officeDocument/2006/relationships/oleObject" Target="../embeddings/oleObject37.bin"/><Relationship Id="rId10"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3.emf"/><Relationship Id="rId5" Type="http://schemas.openxmlformats.org/officeDocument/2006/relationships/oleObject" Target="../embeddings/oleObject40.bin"/><Relationship Id="rId6" Type="http://schemas.openxmlformats.org/officeDocument/2006/relationships/image" Target="../media/image44.wmf"/><Relationship Id="rId7" Type="http://schemas.openxmlformats.org/officeDocument/2006/relationships/oleObject" Target="../embeddings/oleObject41.bin"/><Relationship Id="rId8" Type="http://schemas.openxmlformats.org/officeDocument/2006/relationships/image" Target="../media/image45.emf"/><Relationship Id="rId1" Type="http://schemas.openxmlformats.org/officeDocument/2006/relationships/vmlDrawing" Target="../drawings/vmlDrawing12.vml"/><Relationship Id="rId2"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42.bin"/><Relationship Id="rId5" Type="http://schemas.openxmlformats.org/officeDocument/2006/relationships/image" Target="../media/image46.emf"/><Relationship Id="rId6" Type="http://schemas.openxmlformats.org/officeDocument/2006/relationships/oleObject" Target="../embeddings/oleObject43.bin"/><Relationship Id="rId7" Type="http://schemas.openxmlformats.org/officeDocument/2006/relationships/image" Target="../media/image47.emf"/><Relationship Id="rId8" Type="http://schemas.openxmlformats.org/officeDocument/2006/relationships/oleObject" Target="../embeddings/oleObject44.bin"/><Relationship Id="rId9" Type="http://schemas.openxmlformats.org/officeDocument/2006/relationships/image" Target="../media/image48.emf"/><Relationship Id="rId10" Type="http://schemas.openxmlformats.org/officeDocument/2006/relationships/oleObject" Target="../embeddings/oleObject45.bin"/><Relationship Id="rId11" Type="http://schemas.openxmlformats.org/officeDocument/2006/relationships/image" Target="../media/image49.emf"/><Relationship Id="rId1" Type="http://schemas.openxmlformats.org/officeDocument/2006/relationships/vmlDrawing" Target="../drawings/vmlDrawing13.vml"/><Relationship Id="rId2"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54.emf"/><Relationship Id="rId13" Type="http://schemas.openxmlformats.org/officeDocument/2006/relationships/oleObject" Target="../embeddings/oleObject51.bin"/><Relationship Id="rId14" Type="http://schemas.openxmlformats.org/officeDocument/2006/relationships/image" Target="../media/image55.emf"/><Relationship Id="rId15" Type="http://schemas.openxmlformats.org/officeDocument/2006/relationships/oleObject" Target="../embeddings/oleObject52.bin"/><Relationship Id="rId16" Type="http://schemas.openxmlformats.org/officeDocument/2006/relationships/image" Target="../media/image56.emf"/><Relationship Id="rId1" Type="http://schemas.openxmlformats.org/officeDocument/2006/relationships/vmlDrawing" Target="../drawings/vmlDrawing14.vml"/><Relationship Id="rId2" Type="http://schemas.openxmlformats.org/officeDocument/2006/relationships/slideLayout" Target="../slideLayouts/slideLayout16.xml"/><Relationship Id="rId3" Type="http://schemas.openxmlformats.org/officeDocument/2006/relationships/oleObject" Target="../embeddings/oleObject46.bin"/><Relationship Id="rId4" Type="http://schemas.openxmlformats.org/officeDocument/2006/relationships/image" Target="../media/image50.emf"/><Relationship Id="rId5" Type="http://schemas.openxmlformats.org/officeDocument/2006/relationships/oleObject" Target="../embeddings/oleObject47.bin"/><Relationship Id="rId6" Type="http://schemas.openxmlformats.org/officeDocument/2006/relationships/image" Target="../media/image51.wmf"/><Relationship Id="rId7" Type="http://schemas.openxmlformats.org/officeDocument/2006/relationships/oleObject" Target="../embeddings/oleObject48.bin"/><Relationship Id="rId8" Type="http://schemas.openxmlformats.org/officeDocument/2006/relationships/image" Target="../media/image52.emf"/><Relationship Id="rId9" Type="http://schemas.openxmlformats.org/officeDocument/2006/relationships/oleObject" Target="../embeddings/oleObject49.bin"/><Relationship Id="rId10" Type="http://schemas.openxmlformats.org/officeDocument/2006/relationships/image" Target="../media/image53.emf"/></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61.emf"/><Relationship Id="rId13" Type="http://schemas.openxmlformats.org/officeDocument/2006/relationships/oleObject" Target="../embeddings/oleObject58.bin"/><Relationship Id="rId14" Type="http://schemas.openxmlformats.org/officeDocument/2006/relationships/image" Target="../media/image62.emf"/><Relationship Id="rId15" Type="http://schemas.openxmlformats.org/officeDocument/2006/relationships/oleObject" Target="../embeddings/oleObject59.bin"/><Relationship Id="rId16" Type="http://schemas.openxmlformats.org/officeDocument/2006/relationships/image" Target="../media/image63.emf"/><Relationship Id="rId1" Type="http://schemas.openxmlformats.org/officeDocument/2006/relationships/vmlDrawing" Target="../drawings/vmlDrawing15.vml"/><Relationship Id="rId2" Type="http://schemas.openxmlformats.org/officeDocument/2006/relationships/slideLayout" Target="../slideLayouts/slideLayout16.xml"/><Relationship Id="rId3" Type="http://schemas.openxmlformats.org/officeDocument/2006/relationships/oleObject" Target="../embeddings/oleObject53.bin"/><Relationship Id="rId4" Type="http://schemas.openxmlformats.org/officeDocument/2006/relationships/image" Target="../media/image57.emf"/><Relationship Id="rId5" Type="http://schemas.openxmlformats.org/officeDocument/2006/relationships/oleObject" Target="../embeddings/oleObject54.bin"/><Relationship Id="rId6" Type="http://schemas.openxmlformats.org/officeDocument/2006/relationships/image" Target="../media/image58.emf"/><Relationship Id="rId7" Type="http://schemas.openxmlformats.org/officeDocument/2006/relationships/oleObject" Target="../embeddings/oleObject55.bin"/><Relationship Id="rId8" Type="http://schemas.openxmlformats.org/officeDocument/2006/relationships/image" Target="../media/image59.wmf"/><Relationship Id="rId9" Type="http://schemas.openxmlformats.org/officeDocument/2006/relationships/oleObject" Target="../embeddings/oleObject56.bin"/><Relationship Id="rId10" Type="http://schemas.openxmlformats.org/officeDocument/2006/relationships/image" Target="../media/image6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64.emf"/><Relationship Id="rId5" Type="http://schemas.openxmlformats.org/officeDocument/2006/relationships/oleObject" Target="../embeddings/oleObject61.bin"/><Relationship Id="rId6" Type="http://schemas.openxmlformats.org/officeDocument/2006/relationships/image" Target="../media/image65.emf"/><Relationship Id="rId7" Type="http://schemas.openxmlformats.org/officeDocument/2006/relationships/oleObject" Target="../embeddings/oleObject62.bin"/><Relationship Id="rId8" Type="http://schemas.openxmlformats.org/officeDocument/2006/relationships/image" Target="../media/image66.emf"/><Relationship Id="rId9" Type="http://schemas.openxmlformats.org/officeDocument/2006/relationships/oleObject" Target="../embeddings/oleObject63.bin"/><Relationship Id="rId10" Type="http://schemas.openxmlformats.org/officeDocument/2006/relationships/image" Target="../media/image67.emf"/><Relationship Id="rId1" Type="http://schemas.openxmlformats.org/officeDocument/2006/relationships/vmlDrawing" Target="../drawings/vmlDrawing16.vml"/><Relationship Id="rId2"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68.emf"/><Relationship Id="rId5" Type="http://schemas.openxmlformats.org/officeDocument/2006/relationships/oleObject" Target="../embeddings/oleObject65.bin"/><Relationship Id="rId6" Type="http://schemas.openxmlformats.org/officeDocument/2006/relationships/image" Target="../media/image69.emf"/><Relationship Id="rId7" Type="http://schemas.openxmlformats.org/officeDocument/2006/relationships/oleObject" Target="../embeddings/oleObject66.bin"/><Relationship Id="rId8" Type="http://schemas.openxmlformats.org/officeDocument/2006/relationships/image" Target="../media/image70.emf"/><Relationship Id="rId1" Type="http://schemas.openxmlformats.org/officeDocument/2006/relationships/vmlDrawing" Target="../drawings/vmlDrawing17.vml"/><Relationship Id="rId2"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71.emf"/><Relationship Id="rId5" Type="http://schemas.openxmlformats.org/officeDocument/2006/relationships/oleObject" Target="../embeddings/oleObject68.bin"/><Relationship Id="rId6" Type="http://schemas.openxmlformats.org/officeDocument/2006/relationships/image" Target="../media/image72.emf"/><Relationship Id="rId7" Type="http://schemas.openxmlformats.org/officeDocument/2006/relationships/oleObject" Target="../embeddings/oleObject69.bin"/><Relationship Id="rId8" Type="http://schemas.openxmlformats.org/officeDocument/2006/relationships/image" Target="../media/image73.emf"/><Relationship Id="rId9" Type="http://schemas.openxmlformats.org/officeDocument/2006/relationships/oleObject" Target="../embeddings/oleObject70.bin"/><Relationship Id="rId10" Type="http://schemas.openxmlformats.org/officeDocument/2006/relationships/image" Target="../media/image74.emf"/><Relationship Id="rId1" Type="http://schemas.openxmlformats.org/officeDocument/2006/relationships/vmlDrawing" Target="../drawings/vmlDrawing18.vml"/><Relationship Id="rId2"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75.wmf"/><Relationship Id="rId5" Type="http://schemas.openxmlformats.org/officeDocument/2006/relationships/oleObject" Target="../embeddings/oleObject72.bin"/><Relationship Id="rId6" Type="http://schemas.openxmlformats.org/officeDocument/2006/relationships/image" Target="../media/image76.wmf"/><Relationship Id="rId7" Type="http://schemas.openxmlformats.org/officeDocument/2006/relationships/oleObject" Target="../embeddings/oleObject73.bin"/><Relationship Id="rId8" Type="http://schemas.openxmlformats.org/officeDocument/2006/relationships/image" Target="../media/image77.wmf"/><Relationship Id="rId1" Type="http://schemas.openxmlformats.org/officeDocument/2006/relationships/vmlDrawing" Target="../drawings/vmlDrawing19.vml"/><Relationship Id="rId2"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78.emf"/><Relationship Id="rId5" Type="http://schemas.openxmlformats.org/officeDocument/2006/relationships/oleObject" Target="../embeddings/oleObject75.bin"/><Relationship Id="rId6" Type="http://schemas.openxmlformats.org/officeDocument/2006/relationships/image" Target="../media/image79.emf"/><Relationship Id="rId7" Type="http://schemas.openxmlformats.org/officeDocument/2006/relationships/oleObject" Target="../embeddings/oleObject76.bin"/><Relationship Id="rId8" Type="http://schemas.openxmlformats.org/officeDocument/2006/relationships/image" Target="../media/image80.emf"/><Relationship Id="rId9" Type="http://schemas.openxmlformats.org/officeDocument/2006/relationships/oleObject" Target="../embeddings/oleObject77.bin"/><Relationship Id="rId10" Type="http://schemas.openxmlformats.org/officeDocument/2006/relationships/image" Target="../media/image81.emf"/><Relationship Id="rId1" Type="http://schemas.openxmlformats.org/officeDocument/2006/relationships/vmlDrawing" Target="../drawings/vmlDrawing20.vml"/><Relationship Id="rId2"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emf"/><Relationship Id="rId5" Type="http://schemas.openxmlformats.org/officeDocument/2006/relationships/oleObject" Target="../embeddings/oleObject7.bin"/><Relationship Id="rId6" Type="http://schemas.openxmlformats.org/officeDocument/2006/relationships/image" Target="../media/image9.emf"/><Relationship Id="rId7" Type="http://schemas.openxmlformats.org/officeDocument/2006/relationships/oleObject" Target="../embeddings/oleObject8.bin"/><Relationship Id="rId8" Type="http://schemas.openxmlformats.org/officeDocument/2006/relationships/image" Target="../media/image10.wmf"/><Relationship Id="rId9" Type="http://schemas.openxmlformats.org/officeDocument/2006/relationships/oleObject" Target="../embeddings/oleObject9.bin"/><Relationship Id="rId10"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emf"/><Relationship Id="rId5" Type="http://schemas.openxmlformats.org/officeDocument/2006/relationships/oleObject" Target="../embeddings/oleObject11.bin"/><Relationship Id="rId6" Type="http://schemas.openxmlformats.org/officeDocument/2006/relationships/image" Target="../media/image13.emf"/><Relationship Id="rId7" Type="http://schemas.openxmlformats.org/officeDocument/2006/relationships/oleObject" Target="../embeddings/oleObject12.bin"/><Relationship Id="rId8" Type="http://schemas.openxmlformats.org/officeDocument/2006/relationships/image" Target="../media/image14.emf"/><Relationship Id="rId9"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6200" y="2667000"/>
            <a:ext cx="8991600" cy="1600200"/>
          </a:xfrm>
          <a:prstGeom prst="rect">
            <a:avLst/>
          </a:prstGeom>
          <a:noFill/>
          <a:ln w="9525">
            <a:noFill/>
            <a:miter lim="800000"/>
            <a:headEnd/>
            <a:tailEnd/>
          </a:ln>
        </p:spPr>
        <p:txBody>
          <a:bodyPr lIns="91436" tIns="45718" rIns="91436" bIns="45718" anchor="ctr"/>
          <a:lstStyle/>
          <a:p>
            <a:pPr algn="ctr" eaLnBrk="1" hangingPunct="1">
              <a:spcBef>
                <a:spcPct val="0"/>
              </a:spcBef>
              <a:defRPr/>
            </a:pPr>
            <a:r>
              <a:rPr lang="en-US" sz="3600" kern="0" dirty="0">
                <a:solidFill>
                  <a:srgbClr val="FFCC00"/>
                </a:solidFill>
                <a:latin typeface="Tahoma" pitchFamily="34" charset="0"/>
                <a:ea typeface="+mj-ea"/>
                <a:cs typeface="+mj-cs"/>
              </a:rPr>
              <a:t>Lecture </a:t>
            </a:r>
            <a:r>
              <a:rPr lang="en-US" sz="3600" kern="0" dirty="0" smtClean="0">
                <a:solidFill>
                  <a:srgbClr val="FFCC00"/>
                </a:solidFill>
                <a:latin typeface="Tahoma" pitchFamily="34" charset="0"/>
                <a:ea typeface="+mj-ea"/>
                <a:cs typeface="+mj-cs"/>
              </a:rPr>
              <a:t>3</a:t>
            </a:r>
            <a:endParaRPr lang="en-US" sz="3600" kern="0" dirty="0">
              <a:solidFill>
                <a:srgbClr val="FFCC00"/>
              </a:solidFill>
              <a:latin typeface="Tahoma" pitchFamily="34" charset="0"/>
              <a:ea typeface="+mj-ea"/>
              <a:cs typeface="+mj-cs"/>
            </a:endParaRPr>
          </a:p>
          <a:p>
            <a:pPr algn="ctr" eaLnBrk="1" hangingPunct="1">
              <a:spcBef>
                <a:spcPct val="0"/>
              </a:spcBef>
              <a:defRPr/>
            </a:pPr>
            <a:r>
              <a:rPr lang="en-US" sz="4800" kern="0" dirty="0" smtClean="0">
                <a:solidFill>
                  <a:srgbClr val="FFCC00"/>
                </a:solidFill>
                <a:latin typeface="Tahoma" pitchFamily="34" charset="0"/>
                <a:ea typeface="+mj-ea"/>
                <a:cs typeface="+mj-cs"/>
              </a:rPr>
              <a:t>Simple CGE Models</a:t>
            </a:r>
            <a:endParaRPr lang="en-US" sz="4800" kern="0" dirty="0">
              <a:solidFill>
                <a:srgbClr val="FFCC00"/>
              </a:solidFill>
              <a:latin typeface="Tahoma" pitchFamily="34" charset="0"/>
              <a:ea typeface="+mj-ea"/>
              <a:cs typeface="+mj-cs"/>
            </a:endParaRPr>
          </a:p>
        </p:txBody>
      </p:sp>
      <p:sp>
        <p:nvSpPr>
          <p:cNvPr id="4" name="Rectangle 3"/>
          <p:cNvSpPr txBox="1">
            <a:spLocks noChangeArrowheads="1"/>
          </p:cNvSpPr>
          <p:nvPr/>
        </p:nvSpPr>
        <p:spPr bwMode="auto">
          <a:xfrm>
            <a:off x="228600" y="4191000"/>
            <a:ext cx="8731250" cy="77309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0" indent="0" algn="ctr" rtl="0" eaLnBrk="0" fontAlgn="base" hangingPunct="0">
              <a:spcBef>
                <a:spcPct val="20000"/>
              </a:spcBef>
              <a:spcAft>
                <a:spcPct val="0"/>
              </a:spcAft>
              <a:buFontTx/>
              <a:buNone/>
              <a:defRPr sz="2600">
                <a:solidFill>
                  <a:srgbClr val="FFCC00"/>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600">
                <a:solidFill>
                  <a:schemeClr val="tx1"/>
                </a:solidFill>
                <a:latin typeface="+mn-lt"/>
              </a:defRPr>
            </a:lvl6pPr>
            <a:lvl7pPr marL="2971800" indent="-228600" algn="l" rtl="0" eaLnBrk="1" fontAlgn="base" hangingPunct="1">
              <a:spcBef>
                <a:spcPct val="20000"/>
              </a:spcBef>
              <a:spcAft>
                <a:spcPct val="0"/>
              </a:spcAft>
              <a:buChar char="»"/>
              <a:defRPr sz="2600">
                <a:solidFill>
                  <a:schemeClr val="tx1"/>
                </a:solidFill>
                <a:latin typeface="+mn-lt"/>
              </a:defRPr>
            </a:lvl7pPr>
            <a:lvl8pPr marL="3429000" indent="-228600" algn="l" rtl="0" eaLnBrk="1" fontAlgn="base" hangingPunct="1">
              <a:spcBef>
                <a:spcPct val="20000"/>
              </a:spcBef>
              <a:spcAft>
                <a:spcPct val="0"/>
              </a:spcAft>
              <a:buChar char="»"/>
              <a:defRPr sz="2600">
                <a:solidFill>
                  <a:schemeClr val="tx1"/>
                </a:solidFill>
                <a:latin typeface="+mn-lt"/>
              </a:defRPr>
            </a:lvl8pPr>
            <a:lvl9pPr marL="3886200" indent="-228600" algn="l" rtl="0" eaLnBrk="1" fontAlgn="base" hangingPunct="1">
              <a:spcBef>
                <a:spcPct val="20000"/>
              </a:spcBef>
              <a:spcAft>
                <a:spcPct val="0"/>
              </a:spcAft>
              <a:buChar char="»"/>
              <a:defRPr sz="2600">
                <a:solidFill>
                  <a:schemeClr val="tx1"/>
                </a:solidFill>
                <a:latin typeface="+mn-lt"/>
              </a:defRPr>
            </a:lvl9pPr>
          </a:lstStyle>
          <a:p>
            <a:pPr eaLnBrk="1" hangingPunct="1"/>
            <a:r>
              <a:rPr lang="en-US" sz="2400" i="1" dirty="0" smtClean="0">
                <a:latin typeface="Tahoma" charset="0"/>
                <a:ea typeface="Helvetica" charset="0"/>
                <a:cs typeface="Tahoma" charset="0"/>
              </a:rPr>
              <a:t>David Roland-Holst and Samuel Evans</a:t>
            </a:r>
          </a:p>
          <a:p>
            <a:pPr eaLnBrk="1" hangingPunct="1"/>
            <a:r>
              <a:rPr lang="en-US" sz="2000" i="1" dirty="0" smtClean="0">
                <a:latin typeface="Tahoma" charset="0"/>
                <a:ea typeface="Helvetica" charset="0"/>
                <a:cs typeface="Tahoma" charset="0"/>
              </a:rPr>
              <a:t>UC Berkeley</a:t>
            </a:r>
            <a:endParaRPr lang="en-US" sz="1100" dirty="0" smtClean="0">
              <a:latin typeface="Tahoma" charset="0"/>
              <a:ea typeface="Helvetica" charset="0"/>
              <a:cs typeface="Tahoma" charset="0"/>
            </a:endParaRPr>
          </a:p>
          <a:p>
            <a:pPr eaLnBrk="1" hangingPunct="1"/>
            <a:endParaRPr lang="en-US" sz="1400" dirty="0" smtClean="0">
              <a:latin typeface="Tahoma" charset="0"/>
              <a:ea typeface="Helvetica" charset="0"/>
              <a:cs typeface="Tahoma" charset="0"/>
            </a:endParaRPr>
          </a:p>
          <a:p>
            <a:pPr eaLnBrk="1" hangingPunct="1"/>
            <a:r>
              <a:rPr lang="en-US" sz="1400" dirty="0" smtClean="0">
                <a:latin typeface="Tahoma" charset="0"/>
                <a:ea typeface="Helvetica" charset="0"/>
                <a:cs typeface="Tahoma" charset="0"/>
              </a:rPr>
              <a:t>Computable </a:t>
            </a:r>
            <a:r>
              <a:rPr lang="en-US" sz="1400" dirty="0">
                <a:latin typeface="Tahoma" charset="0"/>
                <a:ea typeface="Helvetica" charset="0"/>
                <a:cs typeface="Tahoma" charset="0"/>
              </a:rPr>
              <a:t>General Equilibrium (CGE) Model Training </a:t>
            </a:r>
            <a:r>
              <a:rPr lang="en-US" sz="1400" dirty="0" smtClean="0">
                <a:latin typeface="Tahoma" charset="0"/>
                <a:ea typeface="Helvetica" charset="0"/>
                <a:cs typeface="Tahoma" charset="0"/>
              </a:rPr>
              <a:t>Workshop</a:t>
            </a:r>
          </a:p>
          <a:p>
            <a:r>
              <a:rPr lang="en-US" sz="1400" dirty="0">
                <a:latin typeface="Tahoma" charset="0"/>
                <a:ea typeface="Helvetica" charset="0"/>
                <a:cs typeface="Tahoma" charset="0"/>
              </a:rPr>
              <a:t>Workshop on Regional Economic Cooperation Database and Modeling</a:t>
            </a:r>
          </a:p>
          <a:p>
            <a:pPr eaLnBrk="1" hangingPunct="1"/>
            <a:r>
              <a:rPr lang="en-US" sz="1400" dirty="0" smtClean="0">
                <a:latin typeface="Tahoma" charset="0"/>
                <a:ea typeface="Helvetica" charset="0"/>
                <a:cs typeface="Tahoma" charset="0"/>
              </a:rPr>
              <a:t>2-4 December 2015</a:t>
            </a:r>
          </a:p>
          <a:p>
            <a:pPr eaLnBrk="1" hangingPunct="1"/>
            <a:r>
              <a:rPr lang="en-US" sz="1400" dirty="0" smtClean="0">
                <a:latin typeface="Tahoma" charset="0"/>
                <a:ea typeface="Helvetica" charset="0"/>
                <a:cs typeface="Tahoma" charset="0"/>
              </a:rPr>
              <a:t>CAREC Institute, Urumqi, PRC</a:t>
            </a:r>
          </a:p>
          <a:p>
            <a:pPr eaLnBrk="1" hangingPunct="1"/>
            <a:r>
              <a:rPr lang="en-US" sz="1400" dirty="0">
                <a:latin typeface="Tahoma" charset="0"/>
                <a:ea typeface="Helvetica" charset="0"/>
                <a:cs typeface="Tahoma" charset="0"/>
                <a:hlinkClick r:id="rId2"/>
              </a:rPr>
              <a:t>http://</a:t>
            </a:r>
            <a:r>
              <a:rPr lang="en-US" sz="1400" dirty="0" smtClean="0">
                <a:latin typeface="Tahoma" charset="0"/>
                <a:ea typeface="Helvetica" charset="0"/>
                <a:cs typeface="Tahoma" charset="0"/>
                <a:hlinkClick r:id="rId2"/>
              </a:rPr>
              <a:t>bearecon.com/htdocs/CAREC_CGE_Training.php</a:t>
            </a:r>
            <a:r>
              <a:rPr lang="en-US" sz="1400" smtClean="0">
                <a:latin typeface="Tahoma" charset="0"/>
                <a:ea typeface="Helvetica" charset="0"/>
                <a:cs typeface="Tahoma" charset="0"/>
              </a:rPr>
              <a:t> </a:t>
            </a:r>
            <a:endParaRPr lang="en-US" sz="1100" dirty="0">
              <a:latin typeface="Tahoma" charset="0"/>
              <a:ea typeface="Helvetica" charset="0"/>
              <a:cs typeface="Tahoma" charset="0"/>
            </a:endParaRPr>
          </a:p>
        </p:txBody>
      </p:sp>
    </p:spTree>
    <p:extLst>
      <p:ext uri="{BB962C8B-B14F-4D97-AF65-F5344CB8AC3E}">
        <p14:creationId xmlns:p14="http://schemas.microsoft.com/office/powerpoint/2010/main" val="117122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1"/>
          <p:cNvSpPr>
            <a:spLocks noGrp="1" noChangeArrowheads="1"/>
          </p:cNvSpPr>
          <p:nvPr>
            <p:ph type="title"/>
          </p:nvPr>
        </p:nvSpPr>
        <p:spPr/>
        <p:txBody>
          <a:bodyPr/>
          <a:lstStyle/>
          <a:p>
            <a:pPr eaLnBrk="1" hangingPunct="1"/>
            <a:r>
              <a:rPr lang="en-US">
                <a:latin typeface="Arial" charset="0"/>
              </a:rPr>
              <a:t>CES Unit Cost and Pricing</a:t>
            </a:r>
          </a:p>
        </p:txBody>
      </p:sp>
      <p:graphicFrame>
        <p:nvGraphicFramePr>
          <p:cNvPr id="5122" name="Object 4"/>
          <p:cNvGraphicFramePr>
            <a:graphicFrameLocks noGrp="1" noChangeAspect="1"/>
          </p:cNvGraphicFramePr>
          <p:nvPr>
            <p:ph sz="half" idx="1"/>
          </p:nvPr>
        </p:nvGraphicFramePr>
        <p:xfrm>
          <a:off x="3108325" y="2051050"/>
          <a:ext cx="2132013" cy="463550"/>
        </p:xfrm>
        <a:graphic>
          <a:graphicData uri="http://schemas.openxmlformats.org/presentationml/2006/ole">
            <mc:AlternateContent xmlns:mc="http://schemas.openxmlformats.org/markup-compatibility/2006">
              <mc:Choice xmlns:v="urn:schemas-microsoft-com:vml" Requires="v">
                <p:oleObj spid="_x0000_s151569" name="Equation" r:id="rId3" imgW="876560" imgH="190085" progId="Equation.3">
                  <p:embed/>
                </p:oleObj>
              </mc:Choice>
              <mc:Fallback>
                <p:oleObj name="Equation" r:id="rId3" imgW="876560" imgH="190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2051050"/>
                        <a:ext cx="2132013"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7"/>
          <p:cNvGraphicFramePr>
            <a:graphicFrameLocks noGrp="1" noChangeAspect="1"/>
          </p:cNvGraphicFramePr>
          <p:nvPr>
            <p:ph sz="quarter" idx="2"/>
          </p:nvPr>
        </p:nvGraphicFramePr>
        <p:xfrm>
          <a:off x="679450" y="3200400"/>
          <a:ext cx="7861300" cy="1047750"/>
        </p:xfrm>
        <a:graphic>
          <a:graphicData uri="http://schemas.openxmlformats.org/presentationml/2006/ole">
            <mc:AlternateContent xmlns:mc="http://schemas.openxmlformats.org/markup-compatibility/2006">
              <mc:Choice xmlns:v="urn:schemas-microsoft-com:vml" Requires="v">
                <p:oleObj spid="_x0000_s151570" name="Equation" r:id="rId5" imgW="3240715" imgH="431291" progId="Equation.3">
                  <p:embed/>
                </p:oleObj>
              </mc:Choice>
              <mc:Fallback>
                <p:oleObj name="Equation" r:id="rId5" imgW="3240715"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3200400"/>
                        <a:ext cx="7861300" cy="104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10"/>
          <p:cNvGraphicFramePr>
            <a:graphicFrameLocks noGrp="1" noChangeAspect="1"/>
          </p:cNvGraphicFramePr>
          <p:nvPr>
            <p:ph sz="quarter" idx="3"/>
          </p:nvPr>
        </p:nvGraphicFramePr>
        <p:xfrm>
          <a:off x="2405063" y="5013325"/>
          <a:ext cx="3756025" cy="738188"/>
        </p:xfrm>
        <a:graphic>
          <a:graphicData uri="http://schemas.openxmlformats.org/presentationml/2006/ole">
            <mc:AlternateContent xmlns:mc="http://schemas.openxmlformats.org/markup-compatibility/2006">
              <mc:Choice xmlns:v="urn:schemas-microsoft-com:vml" Requires="v">
                <p:oleObj spid="_x0000_s151571" name="Equation" r:id="rId7" imgW="1550283" imgH="304568" progId="Equation.DSMT4">
                  <p:embed/>
                </p:oleObj>
              </mc:Choice>
              <mc:Fallback>
                <p:oleObj name="Equation" r:id="rId7" imgW="1550283" imgH="30456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5063" y="5013325"/>
                        <a:ext cx="3756025"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6" name="Text Box 13"/>
          <p:cNvSpPr txBox="1">
            <a:spLocks noChangeArrowheads="1"/>
          </p:cNvSpPr>
          <p:nvPr/>
        </p:nvSpPr>
        <p:spPr bwMode="auto">
          <a:xfrm>
            <a:off x="533400" y="1524000"/>
            <a:ext cx="81534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now the total cost function:</a:t>
            </a:r>
          </a:p>
          <a:p>
            <a:pPr eaLnBrk="1" hangingPunct="1">
              <a:spcBef>
                <a:spcPct val="50000"/>
              </a:spcBef>
            </a:pPr>
            <a:endParaRPr lang="en-US" sz="2400"/>
          </a:p>
          <a:p>
            <a:pPr eaLnBrk="1" hangingPunct="1">
              <a:spcBef>
                <a:spcPct val="50000"/>
              </a:spcBef>
            </a:pPr>
            <a:r>
              <a:rPr lang="en-US" sz="2400"/>
              <a:t>and substitute the reduced form expressions for L and K</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This yields the unit price-cost equivalence from duality</a:t>
            </a:r>
          </a:p>
        </p:txBody>
      </p:sp>
    </p:spTree>
    <p:extLst>
      <p:ext uri="{BB962C8B-B14F-4D97-AF65-F5344CB8AC3E}">
        <p14:creationId xmlns:p14="http://schemas.microsoft.com/office/powerpoint/2010/main" val="1510287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6"/>
          <p:cNvSpPr txBox="1">
            <a:spLocks noChangeArrowheads="1"/>
          </p:cNvSpPr>
          <p:nvPr/>
        </p:nvSpPr>
        <p:spPr bwMode="auto">
          <a:xfrm>
            <a:off x="533400" y="1600200"/>
            <a:ext cx="81534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The CES can be extended to i=2,…,n inputs as</a:t>
            </a:r>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with these reduced-from factor demands and unit costs</a:t>
            </a:r>
          </a:p>
          <a:p>
            <a:pPr eaLnBrk="1" hangingPunct="1">
              <a:spcBef>
                <a:spcPct val="50000"/>
              </a:spcBef>
            </a:pPr>
            <a:endParaRPr lang="en-US" sz="2400"/>
          </a:p>
          <a:p>
            <a:pPr eaLnBrk="1" hangingPunct="1">
              <a:spcBef>
                <a:spcPct val="50000"/>
              </a:spcBef>
            </a:pPr>
            <a:endParaRPr lang="en-US" sz="2400"/>
          </a:p>
        </p:txBody>
      </p:sp>
      <p:sp>
        <p:nvSpPr>
          <p:cNvPr id="6151" name="Rectangle 14"/>
          <p:cNvSpPr>
            <a:spLocks noGrp="1" noChangeArrowheads="1"/>
          </p:cNvSpPr>
          <p:nvPr>
            <p:ph type="title" sz="quarter"/>
          </p:nvPr>
        </p:nvSpPr>
        <p:spPr/>
        <p:txBody>
          <a:bodyPr/>
          <a:lstStyle/>
          <a:p>
            <a:pPr eaLnBrk="1" hangingPunct="1"/>
            <a:r>
              <a:rPr lang="en-US">
                <a:latin typeface="Arial" charset="0"/>
              </a:rPr>
              <a:t>Generalized CES</a:t>
            </a:r>
          </a:p>
        </p:txBody>
      </p:sp>
      <p:graphicFrame>
        <p:nvGraphicFramePr>
          <p:cNvPr id="6146" name="Object 4"/>
          <p:cNvGraphicFramePr>
            <a:graphicFrameLocks noGrp="1" noChangeAspect="1"/>
          </p:cNvGraphicFramePr>
          <p:nvPr>
            <p:ph sz="quarter" idx="1"/>
          </p:nvPr>
        </p:nvGraphicFramePr>
        <p:xfrm>
          <a:off x="1516063" y="2362200"/>
          <a:ext cx="1684337" cy="785813"/>
        </p:xfrm>
        <a:graphic>
          <a:graphicData uri="http://schemas.openxmlformats.org/presentationml/2006/ole">
            <mc:AlternateContent xmlns:mc="http://schemas.openxmlformats.org/markup-compatibility/2006">
              <mc:Choice xmlns:v="urn:schemas-microsoft-com:vml" Requires="v">
                <p:oleObj spid="_x0000_s152598" name="Equation" r:id="rId3" imgW="762352" imgH="355329" progId="Equation.3">
                  <p:embed/>
                </p:oleObj>
              </mc:Choice>
              <mc:Fallback>
                <p:oleObj name="Equation" r:id="rId3" imgW="762352" imgH="3553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2362200"/>
                        <a:ext cx="1684337" cy="78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7" name="Object 7"/>
          <p:cNvGraphicFramePr>
            <a:graphicFrameLocks noGrp="1" noChangeAspect="1"/>
          </p:cNvGraphicFramePr>
          <p:nvPr>
            <p:ph sz="quarter" idx="2"/>
          </p:nvPr>
        </p:nvGraphicFramePr>
        <p:xfrm>
          <a:off x="4198938" y="2100263"/>
          <a:ext cx="2890837" cy="1023937"/>
        </p:xfrm>
        <a:graphic>
          <a:graphicData uri="http://schemas.openxmlformats.org/presentationml/2006/ole">
            <mc:AlternateContent xmlns:mc="http://schemas.openxmlformats.org/markup-compatibility/2006">
              <mc:Choice xmlns:v="urn:schemas-microsoft-com:vml" Requires="v">
                <p:oleObj spid="_x0000_s152599" name="Equation" r:id="rId5" imgW="1397885" imgH="495012" progId="Equation.3">
                  <p:embed/>
                </p:oleObj>
              </mc:Choice>
              <mc:Fallback>
                <p:oleObj name="Equation" r:id="rId5" imgW="1397885" imgH="4950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38" y="2100263"/>
                        <a:ext cx="2890837" cy="102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10"/>
          <p:cNvGraphicFramePr>
            <a:graphicFrameLocks noGrp="1" noChangeAspect="1"/>
          </p:cNvGraphicFramePr>
          <p:nvPr>
            <p:ph sz="quarter" idx="3"/>
          </p:nvPr>
        </p:nvGraphicFramePr>
        <p:xfrm>
          <a:off x="1658938" y="4724400"/>
          <a:ext cx="2892425" cy="947738"/>
        </p:xfrm>
        <a:graphic>
          <a:graphicData uri="http://schemas.openxmlformats.org/presentationml/2006/ole">
            <mc:AlternateContent xmlns:mc="http://schemas.openxmlformats.org/markup-compatibility/2006">
              <mc:Choice xmlns:v="urn:schemas-microsoft-com:vml" Requires="v">
                <p:oleObj spid="_x0000_s152600" name="Equation" r:id="rId7" imgW="1473904" imgH="482412" progId="Equation.3">
                  <p:embed/>
                </p:oleObj>
              </mc:Choice>
              <mc:Fallback>
                <p:oleObj name="Equation" r:id="rId7" imgW="1473904" imgH="4824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938" y="4724400"/>
                        <a:ext cx="2892425" cy="94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13"/>
          <p:cNvGraphicFramePr>
            <a:graphicFrameLocks noGrp="1" noChangeAspect="1"/>
          </p:cNvGraphicFramePr>
          <p:nvPr>
            <p:ph sz="quarter" idx="4"/>
          </p:nvPr>
        </p:nvGraphicFramePr>
        <p:xfrm>
          <a:off x="4895850" y="4540250"/>
          <a:ext cx="3548063" cy="1254125"/>
        </p:xfrm>
        <a:graphic>
          <a:graphicData uri="http://schemas.openxmlformats.org/presentationml/2006/ole">
            <mc:AlternateContent xmlns:mc="http://schemas.openxmlformats.org/markup-compatibility/2006">
              <mc:Choice xmlns:v="urn:schemas-microsoft-com:vml" Requires="v">
                <p:oleObj spid="_x0000_s152601" name="Equation" r:id="rId9" imgW="1651882" imgH="583935" progId="Equation.DSMT4">
                  <p:embed/>
                </p:oleObj>
              </mc:Choice>
              <mc:Fallback>
                <p:oleObj name="Equation" r:id="rId9" imgW="1651882" imgH="58393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5850" y="4540250"/>
                        <a:ext cx="3548063" cy="125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652325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title" sz="quarter"/>
          </p:nvPr>
        </p:nvSpPr>
        <p:spPr/>
        <p:txBody>
          <a:bodyPr/>
          <a:lstStyle/>
          <a:p>
            <a:pPr eaLnBrk="1" hangingPunct="1"/>
            <a:r>
              <a:rPr lang="en-US">
                <a:latin typeface="Arial" charset="0"/>
              </a:rPr>
              <a:t>Special Case 1: Leontief</a:t>
            </a:r>
          </a:p>
        </p:txBody>
      </p:sp>
      <p:graphicFrame>
        <p:nvGraphicFramePr>
          <p:cNvPr id="7170" name="Object 11"/>
          <p:cNvGraphicFramePr>
            <a:graphicFrameLocks noGrp="1" noChangeAspect="1"/>
          </p:cNvGraphicFramePr>
          <p:nvPr>
            <p:ph sz="quarter" idx="1"/>
          </p:nvPr>
        </p:nvGraphicFramePr>
        <p:xfrm>
          <a:off x="3506788" y="3429000"/>
          <a:ext cx="1490662" cy="858838"/>
        </p:xfrm>
        <a:graphic>
          <a:graphicData uri="http://schemas.openxmlformats.org/presentationml/2006/ole">
            <mc:AlternateContent xmlns:mc="http://schemas.openxmlformats.org/markup-compatibility/2006">
              <mc:Choice xmlns:v="urn:schemas-microsoft-com:vml" Requires="v">
                <p:oleObj spid="_x0000_s153617" name="Equation" r:id="rId3" imgW="749160" imgH="431640" progId="Equation.3">
                  <p:embed/>
                </p:oleObj>
              </mc:Choice>
              <mc:Fallback>
                <p:oleObj name="Equation" r:id="rId3" imgW="749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788" y="3429000"/>
                        <a:ext cx="1490662" cy="858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1" name="Object 13"/>
          <p:cNvGraphicFramePr>
            <a:graphicFrameLocks noGrp="1" noChangeAspect="1"/>
          </p:cNvGraphicFramePr>
          <p:nvPr>
            <p:ph sz="quarter" idx="2"/>
          </p:nvPr>
        </p:nvGraphicFramePr>
        <p:xfrm>
          <a:off x="3552825" y="5184775"/>
          <a:ext cx="1581150" cy="768350"/>
        </p:xfrm>
        <a:graphic>
          <a:graphicData uri="http://schemas.openxmlformats.org/presentationml/2006/ole">
            <mc:AlternateContent xmlns:mc="http://schemas.openxmlformats.org/markup-compatibility/2006">
              <mc:Choice xmlns:v="urn:schemas-microsoft-com:vml" Requires="v">
                <p:oleObj spid="_x0000_s153618" name="Equation" r:id="rId5" imgW="888840" imgH="431640" progId="Equation.3">
                  <p:embed/>
                </p:oleObj>
              </mc:Choice>
              <mc:Fallback>
                <p:oleObj name="Equation" r:id="rId5" imgW="8888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5184775"/>
                        <a:ext cx="158115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74" name="Text Box 2"/>
          <p:cNvSpPr txBox="1">
            <a:spLocks noChangeArrowheads="1"/>
          </p:cNvSpPr>
          <p:nvPr/>
        </p:nvSpPr>
        <p:spPr bwMode="auto">
          <a:xfrm>
            <a:off x="533400" y="1600200"/>
            <a:ext cx="8382000"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In the case where </a:t>
            </a:r>
            <a:r>
              <a:rPr lang="en-US" sz="2400">
                <a:sym typeface="Symbol" charset="0"/>
              </a:rPr>
              <a:t>=0, there is no input substitution</a:t>
            </a:r>
            <a:r>
              <a:rPr lang="en-US" sz="2400"/>
              <a:t> and we have the Leontief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		linear 			production technology</a:t>
            </a:r>
          </a:p>
          <a:p>
            <a:pPr eaLnBrk="1" hangingPunct="1">
              <a:spcBef>
                <a:spcPct val="50000"/>
              </a:spcBef>
            </a:pPr>
            <a:endParaRPr lang="en-US" sz="2400"/>
          </a:p>
          <a:p>
            <a:pPr eaLnBrk="1" hangingPunct="1">
              <a:spcBef>
                <a:spcPct val="50000"/>
              </a:spcBef>
            </a:pPr>
            <a:r>
              <a:rPr lang="en-US" sz="2400"/>
              <a:t>and the output price is simply the weighted average of input prices</a:t>
            </a:r>
          </a:p>
        </p:txBody>
      </p:sp>
      <p:graphicFrame>
        <p:nvGraphicFramePr>
          <p:cNvPr id="7172" name="Object 8"/>
          <p:cNvGraphicFramePr>
            <a:graphicFrameLocks noChangeAspect="1"/>
          </p:cNvGraphicFramePr>
          <p:nvPr/>
        </p:nvGraphicFramePr>
        <p:xfrm>
          <a:off x="3200400" y="2357438"/>
          <a:ext cx="2362200" cy="976312"/>
        </p:xfrm>
        <a:graphic>
          <a:graphicData uri="http://schemas.openxmlformats.org/presentationml/2006/ole">
            <mc:AlternateContent xmlns:mc="http://schemas.openxmlformats.org/markup-compatibility/2006">
              <mc:Choice xmlns:v="urn:schemas-microsoft-com:vml" Requires="v">
                <p:oleObj spid="_x0000_s153619" name="Equation" r:id="rId7" imgW="1105338" imgH="456851" progId="Equation.DSMT4">
                  <p:embed/>
                </p:oleObj>
              </mc:Choice>
              <mc:Fallback>
                <p:oleObj name="Equation" r:id="rId7" imgW="1105338" imgH="45685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357438"/>
                        <a:ext cx="2362200" cy="9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0421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Grp="1" noChangeArrowheads="1"/>
          </p:cNvSpPr>
          <p:nvPr>
            <p:ph type="title"/>
          </p:nvPr>
        </p:nvSpPr>
        <p:spPr/>
        <p:txBody>
          <a:bodyPr/>
          <a:lstStyle/>
          <a:p>
            <a:pPr eaLnBrk="1" hangingPunct="1"/>
            <a:r>
              <a:rPr lang="en-US">
                <a:latin typeface="Arial" charset="0"/>
              </a:rPr>
              <a:t>Special Case 2: Cobb-Douglas</a:t>
            </a:r>
          </a:p>
        </p:txBody>
      </p:sp>
      <p:graphicFrame>
        <p:nvGraphicFramePr>
          <p:cNvPr id="8194" name="Object 9"/>
          <p:cNvGraphicFramePr>
            <a:graphicFrameLocks noGrp="1" noChangeAspect="1"/>
          </p:cNvGraphicFramePr>
          <p:nvPr>
            <p:ph sz="half" idx="1"/>
          </p:nvPr>
        </p:nvGraphicFramePr>
        <p:xfrm>
          <a:off x="2020888" y="3446463"/>
          <a:ext cx="749300" cy="406400"/>
        </p:xfrm>
        <a:graphic>
          <a:graphicData uri="http://schemas.openxmlformats.org/presentationml/2006/ole">
            <mc:AlternateContent xmlns:mc="http://schemas.openxmlformats.org/markup-compatibility/2006">
              <mc:Choice xmlns:v="urn:schemas-microsoft-com:vml" Requires="v">
                <p:oleObj spid="_x0000_s154646" name="Equation" r:id="rId3" imgW="749382" imgH="406090" progId="Equation.3">
                  <p:embed/>
                </p:oleObj>
              </mc:Choice>
              <mc:Fallback>
                <p:oleObj name="Equation" r:id="rId3" imgW="749382"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888" y="3446463"/>
                        <a:ext cx="7493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5" name="Object 14"/>
          <p:cNvGraphicFramePr>
            <a:graphicFrameLocks noGrp="1" noChangeAspect="1"/>
          </p:cNvGraphicFramePr>
          <p:nvPr>
            <p:ph sz="quarter" idx="2"/>
          </p:nvPr>
        </p:nvGraphicFramePr>
        <p:xfrm>
          <a:off x="2895600" y="5961063"/>
          <a:ext cx="1143000" cy="744537"/>
        </p:xfrm>
        <a:graphic>
          <a:graphicData uri="http://schemas.openxmlformats.org/presentationml/2006/ole">
            <mc:AlternateContent xmlns:mc="http://schemas.openxmlformats.org/markup-compatibility/2006">
              <mc:Choice xmlns:v="urn:schemas-microsoft-com:vml" Requires="v">
                <p:oleObj spid="_x0000_s154647" name="Equation" r:id="rId5" imgW="546184" imgH="355329" progId="Equation.3">
                  <p:embed/>
                </p:oleObj>
              </mc:Choice>
              <mc:Fallback>
                <p:oleObj name="Equation" r:id="rId5" imgW="546184" imgH="3553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961063"/>
                        <a:ext cx="1143000" cy="74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6" name="Object 7"/>
          <p:cNvGraphicFramePr>
            <a:graphicFrameLocks noGrp="1" noChangeAspect="1"/>
          </p:cNvGraphicFramePr>
          <p:nvPr>
            <p:ph sz="quarter" idx="3"/>
          </p:nvPr>
        </p:nvGraphicFramePr>
        <p:xfrm>
          <a:off x="2873375" y="2582863"/>
          <a:ext cx="2735263" cy="922337"/>
        </p:xfrm>
        <a:graphic>
          <a:graphicData uri="http://schemas.openxmlformats.org/presentationml/2006/ole">
            <mc:AlternateContent xmlns:mc="http://schemas.openxmlformats.org/markup-compatibility/2006">
              <mc:Choice xmlns:v="urn:schemas-microsoft-com:vml" Requires="v">
                <p:oleObj spid="_x0000_s154648" name="Equation" r:id="rId7" imgW="1092728" imgH="367929" progId="Equation.3">
                  <p:embed/>
                </p:oleObj>
              </mc:Choice>
              <mc:Fallback>
                <p:oleObj name="Equation" r:id="rId7" imgW="1092728"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3375" y="2582863"/>
                        <a:ext cx="2735263" cy="92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9" name="Text Box 2"/>
          <p:cNvSpPr txBox="1">
            <a:spLocks noChangeArrowheads="1"/>
          </p:cNvSpPr>
          <p:nvPr/>
        </p:nvSpPr>
        <p:spPr bwMode="auto">
          <a:xfrm>
            <a:off x="533400" y="1600200"/>
            <a:ext cx="83820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In the case where </a:t>
            </a:r>
            <a:r>
              <a:rPr lang="en-US" sz="2400">
                <a:sym typeface="Symbol" charset="0"/>
              </a:rPr>
              <a:t>=1, we have the most widely used production specification, Cobb-Douglas</a:t>
            </a:r>
            <a:endParaRPr lang="en-US" sz="2400"/>
          </a:p>
          <a:p>
            <a:pPr eaLnBrk="1" hangingPunct="1">
              <a:spcBef>
                <a:spcPct val="50000"/>
              </a:spcBef>
            </a:pPr>
            <a:endParaRPr lang="en-US" sz="2400"/>
          </a:p>
          <a:p>
            <a:pPr eaLnBrk="1" hangingPunct="1">
              <a:spcBef>
                <a:spcPct val="50000"/>
              </a:spcBef>
            </a:pPr>
            <a:r>
              <a:rPr lang="en-US" sz="2400"/>
              <a:t>		</a:t>
            </a:r>
          </a:p>
          <a:p>
            <a:pPr eaLnBrk="1" hangingPunct="1">
              <a:spcBef>
                <a:spcPct val="50000"/>
              </a:spcBef>
            </a:pPr>
            <a:r>
              <a:rPr lang="en-US" sz="2400"/>
              <a:t>		linear 			production technology</a:t>
            </a:r>
          </a:p>
          <a:p>
            <a:pPr eaLnBrk="1" hangingPunct="1">
              <a:spcBef>
                <a:spcPct val="50000"/>
              </a:spcBef>
            </a:pPr>
            <a:r>
              <a:rPr lang="en-US" sz="2400"/>
              <a:t>and the output price is simply the weighted average of input prices</a:t>
            </a:r>
          </a:p>
          <a:p>
            <a:pPr eaLnBrk="1" hangingPunct="1">
              <a:spcBef>
                <a:spcPct val="50000"/>
              </a:spcBef>
            </a:pPr>
            <a:endParaRPr lang="en-US" sz="2400"/>
          </a:p>
          <a:p>
            <a:pPr eaLnBrk="1" hangingPunct="1">
              <a:spcBef>
                <a:spcPct val="50000"/>
              </a:spcBef>
            </a:pPr>
            <a:r>
              <a:rPr lang="en-US" sz="2400"/>
              <a:t>Where we assure constant returns to scale with the added assumption that </a:t>
            </a:r>
          </a:p>
        </p:txBody>
      </p:sp>
      <p:graphicFrame>
        <p:nvGraphicFramePr>
          <p:cNvPr id="8197" name="Object 11"/>
          <p:cNvGraphicFramePr>
            <a:graphicFrameLocks noChangeAspect="1"/>
          </p:cNvGraphicFramePr>
          <p:nvPr/>
        </p:nvGraphicFramePr>
        <p:xfrm>
          <a:off x="2971800" y="4648200"/>
          <a:ext cx="2286000" cy="965200"/>
        </p:xfrm>
        <a:graphic>
          <a:graphicData uri="http://schemas.openxmlformats.org/presentationml/2006/ole">
            <mc:AlternateContent xmlns:mc="http://schemas.openxmlformats.org/markup-compatibility/2006">
              <mc:Choice xmlns:v="urn:schemas-microsoft-com:vml" Requires="v">
                <p:oleObj spid="_x0000_s154649" name="Equation" r:id="rId9" imgW="1143527" imgH="482412" progId="Equation.DSMT4">
                  <p:embed/>
                </p:oleObj>
              </mc:Choice>
              <mc:Fallback>
                <p:oleObj name="Equation" r:id="rId9" imgW="1143527" imgH="4824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648200"/>
                        <a:ext cx="22860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97296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A Complication: Stratified Input Substitution</a:t>
            </a:r>
          </a:p>
        </p:txBody>
      </p:sp>
      <p:sp>
        <p:nvSpPr>
          <p:cNvPr id="29699" name="Rectangle 3"/>
          <p:cNvSpPr>
            <a:spLocks noGrp="1" noChangeArrowheads="1"/>
          </p:cNvSpPr>
          <p:nvPr>
            <p:ph idx="1"/>
          </p:nvPr>
        </p:nvSpPr>
        <p:spPr/>
        <p:txBody>
          <a:bodyPr/>
          <a:lstStyle/>
          <a:p>
            <a:pPr eaLnBrk="1" hangingPunct="1">
              <a:buFontTx/>
              <a:buNone/>
            </a:pPr>
            <a:r>
              <a:rPr lang="en-US">
                <a:latin typeface="Tahoma" charset="0"/>
              </a:rPr>
              <a:t>It is generally unrealistic to assume a single elasticity of substitution between all input types.</a:t>
            </a:r>
          </a:p>
          <a:p>
            <a:pPr eaLnBrk="1" hangingPunct="1">
              <a:buFontTx/>
              <a:buNone/>
            </a:pPr>
            <a:r>
              <a:rPr lang="en-US">
                <a:latin typeface="Tahoma" charset="0"/>
              </a:rPr>
              <a:t>To overcome this limitation, we stratify input choice into generic sub-groups, each with their own substitution properties.</a:t>
            </a:r>
          </a:p>
          <a:p>
            <a:pPr eaLnBrk="1" hangingPunct="1">
              <a:buFontTx/>
              <a:buNone/>
            </a:pPr>
            <a:r>
              <a:rPr lang="en-US">
                <a:latin typeface="Tahoma" charset="0"/>
              </a:rPr>
              <a:t>Consider an example with four types of inputs: Intermediates, Labor, Energy, and Capital.</a:t>
            </a:r>
          </a:p>
        </p:txBody>
      </p:sp>
    </p:spTree>
    <p:extLst>
      <p:ext uri="{BB962C8B-B14F-4D97-AF65-F5344CB8AC3E}">
        <p14:creationId xmlns:p14="http://schemas.microsoft.com/office/powerpoint/2010/main" val="288318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Stratified Production Structure</a:t>
            </a:r>
          </a:p>
        </p:txBody>
      </p:sp>
      <p:sp>
        <p:nvSpPr>
          <p:cNvPr id="30723" name="Text Box 3"/>
          <p:cNvSpPr txBox="1">
            <a:spLocks noChangeArrowheads="1"/>
          </p:cNvSpPr>
          <p:nvPr/>
        </p:nvSpPr>
        <p:spPr bwMode="auto">
          <a:xfrm>
            <a:off x="3810000" y="1385888"/>
            <a:ext cx="1143000" cy="460375"/>
          </a:xfrm>
          <a:prstGeom prst="rect">
            <a:avLst/>
          </a:prstGeom>
          <a:noFill/>
          <a:ln w="63500" cmpd="dbl">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2000" b="1">
                <a:solidFill>
                  <a:srgbClr val="0033CC"/>
                </a:solidFill>
              </a:rPr>
              <a:t>Output</a:t>
            </a:r>
          </a:p>
        </p:txBody>
      </p:sp>
      <p:sp>
        <p:nvSpPr>
          <p:cNvPr id="45060" name="Text Box 4"/>
          <p:cNvSpPr txBox="1">
            <a:spLocks noChangeArrowheads="1"/>
          </p:cNvSpPr>
          <p:nvPr/>
        </p:nvSpPr>
        <p:spPr bwMode="auto">
          <a:xfrm>
            <a:off x="152400" y="3457575"/>
            <a:ext cx="365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Intermediate Demand by Region</a:t>
            </a:r>
          </a:p>
        </p:txBody>
      </p:sp>
      <p:sp>
        <p:nvSpPr>
          <p:cNvPr id="45061" name="Text Box 5"/>
          <p:cNvSpPr txBox="1">
            <a:spLocks noChangeArrowheads="1"/>
          </p:cNvSpPr>
          <p:nvPr/>
        </p:nvSpPr>
        <p:spPr bwMode="auto">
          <a:xfrm>
            <a:off x="6858000" y="4586288"/>
            <a:ext cx="19812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Demand</a:t>
            </a:r>
          </a:p>
        </p:txBody>
      </p:sp>
      <p:sp>
        <p:nvSpPr>
          <p:cNvPr id="45062" name="Text Box 6"/>
          <p:cNvSpPr txBox="1">
            <a:spLocks noChangeArrowheads="1"/>
          </p:cNvSpPr>
          <p:nvPr/>
        </p:nvSpPr>
        <p:spPr bwMode="auto">
          <a:xfrm>
            <a:off x="4038600" y="4586288"/>
            <a:ext cx="18288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Energy Bundle</a:t>
            </a:r>
          </a:p>
        </p:txBody>
      </p:sp>
      <p:sp>
        <p:nvSpPr>
          <p:cNvPr id="45063" name="Text Box 7"/>
          <p:cNvSpPr txBox="1">
            <a:spLocks noChangeArrowheads="1"/>
          </p:cNvSpPr>
          <p:nvPr/>
        </p:nvSpPr>
        <p:spPr bwMode="auto">
          <a:xfrm>
            <a:off x="76200" y="5424488"/>
            <a:ext cx="3124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Demand by Skill Type</a:t>
            </a:r>
          </a:p>
        </p:txBody>
      </p:sp>
      <p:sp>
        <p:nvSpPr>
          <p:cNvPr id="45064" name="Text Box 8"/>
          <p:cNvSpPr txBox="1">
            <a:spLocks noChangeArrowheads="1"/>
          </p:cNvSpPr>
          <p:nvPr/>
        </p:nvSpPr>
        <p:spPr bwMode="auto">
          <a:xfrm>
            <a:off x="6324600" y="3290888"/>
            <a:ext cx="2362200"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 (KE)</a:t>
            </a:r>
          </a:p>
        </p:txBody>
      </p:sp>
      <p:sp>
        <p:nvSpPr>
          <p:cNvPr id="45065" name="Text Box 9"/>
          <p:cNvSpPr txBox="1">
            <a:spLocks noChangeArrowheads="1"/>
          </p:cNvSpPr>
          <p:nvPr/>
        </p:nvSpPr>
        <p:spPr bwMode="auto">
          <a:xfrm>
            <a:off x="838200" y="4600575"/>
            <a:ext cx="1600200" cy="395288"/>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Bundle</a:t>
            </a:r>
          </a:p>
        </p:txBody>
      </p:sp>
      <p:sp>
        <p:nvSpPr>
          <p:cNvPr id="45066" name="Text Box 10"/>
          <p:cNvSpPr txBox="1">
            <a:spLocks noChangeArrowheads="1"/>
          </p:cNvSpPr>
          <p:nvPr/>
        </p:nvSpPr>
        <p:spPr bwMode="auto">
          <a:xfrm>
            <a:off x="4572000" y="2300288"/>
            <a:ext cx="4221163" cy="395287"/>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Capital-Energy-Labor Bundle (KEL)</a:t>
            </a:r>
          </a:p>
        </p:txBody>
      </p:sp>
      <p:sp>
        <p:nvSpPr>
          <p:cNvPr id="45067" name="Text Box 11"/>
          <p:cNvSpPr txBox="1">
            <a:spLocks noChangeArrowheads="1"/>
          </p:cNvSpPr>
          <p:nvPr/>
        </p:nvSpPr>
        <p:spPr bwMode="auto">
          <a:xfrm>
            <a:off x="228600" y="2286000"/>
            <a:ext cx="3733800" cy="395288"/>
          </a:xfrm>
          <a:prstGeom prst="rect">
            <a:avLst/>
          </a:prstGeom>
          <a:noFill/>
          <a:ln w="28575">
            <a:solidFill>
              <a:srgbClr val="6BD13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Non-energy Intermediate Bundle</a:t>
            </a:r>
          </a:p>
        </p:txBody>
      </p:sp>
      <p:sp>
        <p:nvSpPr>
          <p:cNvPr id="45068" name="Text Box 12"/>
          <p:cNvSpPr txBox="1">
            <a:spLocks noChangeArrowheads="1"/>
          </p:cNvSpPr>
          <p:nvPr/>
        </p:nvSpPr>
        <p:spPr bwMode="auto">
          <a:xfrm>
            <a:off x="3276600" y="5424488"/>
            <a:ext cx="3352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33CC"/>
                </a:solidFill>
              </a:rPr>
              <a:t>Energy Demand by Fuel Type</a:t>
            </a:r>
          </a:p>
        </p:txBody>
      </p:sp>
      <p:cxnSp>
        <p:nvCxnSpPr>
          <p:cNvPr id="45069" name="AutoShape 13"/>
          <p:cNvCxnSpPr>
            <a:cxnSpLocks noChangeShapeType="1"/>
            <a:stCxn id="45067" idx="2"/>
          </p:cNvCxnSpPr>
          <p:nvPr/>
        </p:nvCxnSpPr>
        <p:spPr bwMode="auto">
          <a:xfrm>
            <a:off x="2095500" y="2695575"/>
            <a:ext cx="1104900" cy="6572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0" name="AutoShape 14"/>
          <p:cNvCxnSpPr>
            <a:cxnSpLocks noChangeShapeType="1"/>
            <a:stCxn id="30723" idx="2"/>
            <a:endCxn id="45066" idx="0"/>
          </p:cNvCxnSpPr>
          <p:nvPr/>
        </p:nvCxnSpPr>
        <p:spPr bwMode="auto">
          <a:xfrm>
            <a:off x="4381500" y="1878013"/>
            <a:ext cx="2301875" cy="4079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1" name="AutoShape 15"/>
          <p:cNvCxnSpPr>
            <a:cxnSpLocks noChangeShapeType="1"/>
            <a:stCxn id="45066" idx="2"/>
            <a:endCxn id="45064" idx="0"/>
          </p:cNvCxnSpPr>
          <p:nvPr/>
        </p:nvCxnSpPr>
        <p:spPr bwMode="auto">
          <a:xfrm>
            <a:off x="6683375" y="2709863"/>
            <a:ext cx="822325" cy="5667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2" name="AutoShape 16"/>
          <p:cNvCxnSpPr>
            <a:cxnSpLocks noChangeShapeType="1"/>
            <a:stCxn id="45066" idx="2"/>
            <a:endCxn id="45065" idx="0"/>
          </p:cNvCxnSpPr>
          <p:nvPr/>
        </p:nvCxnSpPr>
        <p:spPr bwMode="auto">
          <a:xfrm flipH="1">
            <a:off x="1638300" y="2709863"/>
            <a:ext cx="5045075" cy="18764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3" name="AutoShape 17"/>
          <p:cNvCxnSpPr>
            <a:cxnSpLocks noChangeShapeType="1"/>
            <a:stCxn id="45064" idx="2"/>
            <a:endCxn id="45061" idx="0"/>
          </p:cNvCxnSpPr>
          <p:nvPr/>
        </p:nvCxnSpPr>
        <p:spPr bwMode="auto">
          <a:xfrm>
            <a:off x="7505700" y="3700463"/>
            <a:ext cx="342900" cy="8715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4" name="AutoShape 18"/>
          <p:cNvCxnSpPr>
            <a:cxnSpLocks noChangeShapeType="1"/>
            <a:stCxn id="45064" idx="2"/>
            <a:endCxn id="45062" idx="0"/>
          </p:cNvCxnSpPr>
          <p:nvPr/>
        </p:nvCxnSpPr>
        <p:spPr bwMode="auto">
          <a:xfrm flipH="1">
            <a:off x="4953000" y="3700463"/>
            <a:ext cx="2552700" cy="8715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5" name="AutoShape 19"/>
          <p:cNvCxnSpPr>
            <a:cxnSpLocks noChangeShapeType="1"/>
            <a:stCxn id="45067" idx="2"/>
          </p:cNvCxnSpPr>
          <p:nvPr/>
        </p:nvCxnSpPr>
        <p:spPr bwMode="auto">
          <a:xfrm flipH="1">
            <a:off x="990600" y="2695575"/>
            <a:ext cx="1104900" cy="6572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6" name="AutoShape 20"/>
          <p:cNvCxnSpPr>
            <a:cxnSpLocks noChangeShapeType="1"/>
            <a:stCxn id="30723" idx="2"/>
            <a:endCxn id="45067" idx="0"/>
          </p:cNvCxnSpPr>
          <p:nvPr/>
        </p:nvCxnSpPr>
        <p:spPr bwMode="auto">
          <a:xfrm flipH="1">
            <a:off x="2095500" y="1878013"/>
            <a:ext cx="2286000" cy="393700"/>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7" name="AutoShape 21"/>
          <p:cNvCxnSpPr>
            <a:cxnSpLocks noChangeShapeType="1"/>
            <a:stCxn id="45067" idx="2"/>
            <a:endCxn id="45060" idx="0"/>
          </p:cNvCxnSpPr>
          <p:nvPr/>
        </p:nvCxnSpPr>
        <p:spPr bwMode="auto">
          <a:xfrm flipH="1">
            <a:off x="1981200" y="2695575"/>
            <a:ext cx="114300" cy="762000"/>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8" name="AutoShape 22"/>
          <p:cNvCxnSpPr>
            <a:cxnSpLocks noChangeShapeType="1"/>
            <a:stCxn id="45065" idx="2"/>
          </p:cNvCxnSpPr>
          <p:nvPr/>
        </p:nvCxnSpPr>
        <p:spPr bwMode="auto">
          <a:xfrm>
            <a:off x="1638300" y="5010150"/>
            <a:ext cx="876300" cy="31908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79" name="AutoShape 23"/>
          <p:cNvCxnSpPr>
            <a:cxnSpLocks noChangeShapeType="1"/>
            <a:stCxn id="45065" idx="2"/>
          </p:cNvCxnSpPr>
          <p:nvPr/>
        </p:nvCxnSpPr>
        <p:spPr bwMode="auto">
          <a:xfrm flipH="1">
            <a:off x="838200" y="5010150"/>
            <a:ext cx="800100" cy="31908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0" name="AutoShape 24"/>
          <p:cNvCxnSpPr>
            <a:cxnSpLocks noChangeShapeType="1"/>
            <a:stCxn id="45065" idx="2"/>
            <a:endCxn id="45063" idx="0"/>
          </p:cNvCxnSpPr>
          <p:nvPr/>
        </p:nvCxnSpPr>
        <p:spPr bwMode="auto">
          <a:xfrm>
            <a:off x="1638300" y="5010150"/>
            <a:ext cx="0" cy="414338"/>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sp>
        <p:nvSpPr>
          <p:cNvPr id="45081" name="Text Box 25"/>
          <p:cNvSpPr txBox="1">
            <a:spLocks noChangeArrowheads="1"/>
          </p:cNvSpPr>
          <p:nvPr/>
        </p:nvSpPr>
        <p:spPr bwMode="auto">
          <a:xfrm>
            <a:off x="6781800" y="5410200"/>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by Vintage</a:t>
            </a:r>
          </a:p>
        </p:txBody>
      </p:sp>
      <p:cxnSp>
        <p:nvCxnSpPr>
          <p:cNvPr id="45082" name="AutoShape 26"/>
          <p:cNvCxnSpPr>
            <a:cxnSpLocks noChangeShapeType="1"/>
          </p:cNvCxnSpPr>
          <p:nvPr/>
        </p:nvCxnSpPr>
        <p:spPr bwMode="auto">
          <a:xfrm>
            <a:off x="7810500" y="5014913"/>
            <a:ext cx="876300" cy="3190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3" name="AutoShape 27"/>
          <p:cNvCxnSpPr>
            <a:cxnSpLocks noChangeShapeType="1"/>
          </p:cNvCxnSpPr>
          <p:nvPr/>
        </p:nvCxnSpPr>
        <p:spPr bwMode="auto">
          <a:xfrm flipH="1">
            <a:off x="7010400" y="5014913"/>
            <a:ext cx="800100" cy="3190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4" name="AutoShape 28"/>
          <p:cNvCxnSpPr>
            <a:cxnSpLocks noChangeShapeType="1"/>
          </p:cNvCxnSpPr>
          <p:nvPr/>
        </p:nvCxnSpPr>
        <p:spPr bwMode="auto">
          <a:xfrm>
            <a:off x="7810500" y="5014913"/>
            <a:ext cx="0" cy="39528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5" name="AutoShape 29"/>
          <p:cNvCxnSpPr>
            <a:cxnSpLocks noChangeShapeType="1"/>
            <a:stCxn id="45062" idx="2"/>
          </p:cNvCxnSpPr>
          <p:nvPr/>
        </p:nvCxnSpPr>
        <p:spPr bwMode="auto">
          <a:xfrm>
            <a:off x="4953000" y="4995863"/>
            <a:ext cx="762000" cy="338137"/>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6" name="AutoShape 30"/>
          <p:cNvCxnSpPr>
            <a:cxnSpLocks noChangeShapeType="1"/>
            <a:stCxn id="45062" idx="2"/>
          </p:cNvCxnSpPr>
          <p:nvPr/>
        </p:nvCxnSpPr>
        <p:spPr bwMode="auto">
          <a:xfrm flipH="1">
            <a:off x="4038600" y="4995863"/>
            <a:ext cx="914400" cy="3524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cxnSp>
        <p:nvCxnSpPr>
          <p:cNvPr id="45087" name="AutoShape 31"/>
          <p:cNvCxnSpPr>
            <a:cxnSpLocks noChangeShapeType="1"/>
            <a:stCxn id="45062" idx="2"/>
            <a:endCxn id="45068" idx="0"/>
          </p:cNvCxnSpPr>
          <p:nvPr/>
        </p:nvCxnSpPr>
        <p:spPr bwMode="auto">
          <a:xfrm>
            <a:off x="4953000" y="4995863"/>
            <a:ext cx="0" cy="428625"/>
          </a:xfrm>
          <a:prstGeom prst="straightConnector1">
            <a:avLst/>
          </a:prstGeom>
          <a:noFill/>
          <a:ln w="41275">
            <a:solidFill>
              <a:srgbClr val="C2654C"/>
            </a:solidFill>
            <a:round/>
            <a:headEnd/>
            <a:tailEnd type="stealth" w="med" len="med"/>
          </a:ln>
          <a:extLst>
            <a:ext uri="{909E8E84-426E-40dd-AFC4-6F175D3DCCD1}">
              <a14:hiddenFill xmlns:a14="http://schemas.microsoft.com/office/drawing/2010/main" xmlns="">
                <a:noFill/>
              </a14:hiddenFill>
            </a:ext>
          </a:extLst>
        </p:spPr>
      </p:cxnSp>
      <p:sp>
        <p:nvSpPr>
          <p:cNvPr id="45088" name="Text Box 32"/>
          <p:cNvSpPr txBox="1">
            <a:spLocks noChangeArrowheads="1"/>
          </p:cNvSpPr>
          <p:nvPr/>
        </p:nvSpPr>
        <p:spPr bwMode="auto">
          <a:xfrm>
            <a:off x="3581400" y="19050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89" name="Text Box 33"/>
          <p:cNvSpPr txBox="1">
            <a:spLocks noChangeArrowheads="1"/>
          </p:cNvSpPr>
          <p:nvPr/>
        </p:nvSpPr>
        <p:spPr bwMode="auto">
          <a:xfrm>
            <a:off x="5867400" y="28194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0" name="Text Box 34"/>
          <p:cNvSpPr txBox="1">
            <a:spLocks noChangeArrowheads="1"/>
          </p:cNvSpPr>
          <p:nvPr/>
        </p:nvSpPr>
        <p:spPr bwMode="auto">
          <a:xfrm>
            <a:off x="6477000" y="3886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1" name="Text Box 35"/>
          <p:cNvSpPr txBox="1">
            <a:spLocks noChangeArrowheads="1"/>
          </p:cNvSpPr>
          <p:nvPr/>
        </p:nvSpPr>
        <p:spPr bwMode="auto">
          <a:xfrm>
            <a:off x="1295400" y="28336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2" name="Text Box 36"/>
          <p:cNvSpPr txBox="1">
            <a:spLocks noChangeArrowheads="1"/>
          </p:cNvSpPr>
          <p:nvPr/>
        </p:nvSpPr>
        <p:spPr bwMode="auto">
          <a:xfrm>
            <a:off x="8382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3" name="Text Box 37"/>
          <p:cNvSpPr txBox="1">
            <a:spLocks noChangeArrowheads="1"/>
          </p:cNvSpPr>
          <p:nvPr/>
        </p:nvSpPr>
        <p:spPr bwMode="auto">
          <a:xfrm>
            <a:off x="41148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4" name="Text Box 38"/>
          <p:cNvSpPr txBox="1">
            <a:spLocks noChangeArrowheads="1"/>
          </p:cNvSpPr>
          <p:nvPr/>
        </p:nvSpPr>
        <p:spPr bwMode="auto">
          <a:xfrm>
            <a:off x="7010400" y="5029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Tree>
    <p:extLst>
      <p:ext uri="{BB962C8B-B14F-4D97-AF65-F5344CB8AC3E}">
        <p14:creationId xmlns:p14="http://schemas.microsoft.com/office/powerpoint/2010/main" val="669309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76"/>
                                        </p:tgtEl>
                                        <p:attrNameLst>
                                          <p:attrName>style.visibility</p:attrName>
                                        </p:attrNameLst>
                                      </p:cBhvr>
                                      <p:to>
                                        <p:strVal val="visible"/>
                                      </p:to>
                                    </p:set>
                                    <p:anim calcmode="lin" valueType="num">
                                      <p:cBhvr additive="base">
                                        <p:cTn id="7" dur="500" fill="hold"/>
                                        <p:tgtEl>
                                          <p:spTgt spid="45076"/>
                                        </p:tgtEl>
                                        <p:attrNameLst>
                                          <p:attrName>ppt_x</p:attrName>
                                        </p:attrNameLst>
                                      </p:cBhvr>
                                      <p:tavLst>
                                        <p:tav tm="0">
                                          <p:val>
                                            <p:strVal val="#ppt_x"/>
                                          </p:val>
                                        </p:tav>
                                        <p:tav tm="100000">
                                          <p:val>
                                            <p:strVal val="#ppt_x"/>
                                          </p:val>
                                        </p:tav>
                                      </p:tavLst>
                                    </p:anim>
                                    <p:anim calcmode="lin" valueType="num">
                                      <p:cBhvr additive="base">
                                        <p:cTn id="8" dur="500" fill="hold"/>
                                        <p:tgtEl>
                                          <p:spTgt spid="45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70"/>
                                        </p:tgtEl>
                                        <p:attrNameLst>
                                          <p:attrName>style.visibility</p:attrName>
                                        </p:attrNameLst>
                                      </p:cBhvr>
                                      <p:to>
                                        <p:strVal val="visible"/>
                                      </p:to>
                                    </p:set>
                                    <p:anim calcmode="lin" valueType="num">
                                      <p:cBhvr additive="base">
                                        <p:cTn id="11" dur="500" fill="hold"/>
                                        <p:tgtEl>
                                          <p:spTgt spid="45070"/>
                                        </p:tgtEl>
                                        <p:attrNameLst>
                                          <p:attrName>ppt_x</p:attrName>
                                        </p:attrNameLst>
                                      </p:cBhvr>
                                      <p:tavLst>
                                        <p:tav tm="0">
                                          <p:val>
                                            <p:strVal val="#ppt_x"/>
                                          </p:val>
                                        </p:tav>
                                        <p:tav tm="100000">
                                          <p:val>
                                            <p:strVal val="#ppt_x"/>
                                          </p:val>
                                        </p:tav>
                                      </p:tavLst>
                                    </p:anim>
                                    <p:anim calcmode="lin" valueType="num">
                                      <p:cBhvr additive="base">
                                        <p:cTn id="12" dur="500" fill="hold"/>
                                        <p:tgtEl>
                                          <p:spTgt spid="450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additive="base">
                                        <p:cTn id="15" dur="500" fill="hold"/>
                                        <p:tgtEl>
                                          <p:spTgt spid="45067"/>
                                        </p:tgtEl>
                                        <p:attrNameLst>
                                          <p:attrName>ppt_x</p:attrName>
                                        </p:attrNameLst>
                                      </p:cBhvr>
                                      <p:tavLst>
                                        <p:tav tm="0">
                                          <p:val>
                                            <p:strVal val="#ppt_x"/>
                                          </p:val>
                                        </p:tav>
                                        <p:tav tm="100000">
                                          <p:val>
                                            <p:strVal val="#ppt_x"/>
                                          </p:val>
                                        </p:tav>
                                      </p:tavLst>
                                    </p:anim>
                                    <p:anim calcmode="lin" valueType="num">
                                      <p:cBhvr additive="base">
                                        <p:cTn id="16" dur="500" fill="hold"/>
                                        <p:tgtEl>
                                          <p:spTgt spid="450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66"/>
                                        </p:tgtEl>
                                        <p:attrNameLst>
                                          <p:attrName>style.visibility</p:attrName>
                                        </p:attrNameLst>
                                      </p:cBhvr>
                                      <p:to>
                                        <p:strVal val="visible"/>
                                      </p:to>
                                    </p:set>
                                    <p:anim calcmode="lin" valueType="num">
                                      <p:cBhvr additive="base">
                                        <p:cTn id="19" dur="500" fill="hold"/>
                                        <p:tgtEl>
                                          <p:spTgt spid="45066"/>
                                        </p:tgtEl>
                                        <p:attrNameLst>
                                          <p:attrName>ppt_x</p:attrName>
                                        </p:attrNameLst>
                                      </p:cBhvr>
                                      <p:tavLst>
                                        <p:tav tm="0">
                                          <p:val>
                                            <p:strVal val="#ppt_x"/>
                                          </p:val>
                                        </p:tav>
                                        <p:tav tm="100000">
                                          <p:val>
                                            <p:strVal val="#ppt_x"/>
                                          </p:val>
                                        </p:tav>
                                      </p:tavLst>
                                    </p:anim>
                                    <p:anim calcmode="lin" valueType="num">
                                      <p:cBhvr additive="base">
                                        <p:cTn id="20"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75"/>
                                        </p:tgtEl>
                                        <p:attrNameLst>
                                          <p:attrName>style.visibility</p:attrName>
                                        </p:attrNameLst>
                                      </p:cBhvr>
                                      <p:to>
                                        <p:strVal val="visible"/>
                                      </p:to>
                                    </p:set>
                                    <p:anim calcmode="lin" valueType="num">
                                      <p:cBhvr additive="base">
                                        <p:cTn id="25" dur="500" fill="hold"/>
                                        <p:tgtEl>
                                          <p:spTgt spid="45075"/>
                                        </p:tgtEl>
                                        <p:attrNameLst>
                                          <p:attrName>ppt_x</p:attrName>
                                        </p:attrNameLst>
                                      </p:cBhvr>
                                      <p:tavLst>
                                        <p:tav tm="0">
                                          <p:val>
                                            <p:strVal val="#ppt_x"/>
                                          </p:val>
                                        </p:tav>
                                        <p:tav tm="100000">
                                          <p:val>
                                            <p:strVal val="#ppt_x"/>
                                          </p:val>
                                        </p:tav>
                                      </p:tavLst>
                                    </p:anim>
                                    <p:anim calcmode="lin" valueType="num">
                                      <p:cBhvr additive="base">
                                        <p:cTn id="26" dur="500" fill="hold"/>
                                        <p:tgtEl>
                                          <p:spTgt spid="450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077"/>
                                        </p:tgtEl>
                                        <p:attrNameLst>
                                          <p:attrName>style.visibility</p:attrName>
                                        </p:attrNameLst>
                                      </p:cBhvr>
                                      <p:to>
                                        <p:strVal val="visible"/>
                                      </p:to>
                                    </p:set>
                                    <p:anim calcmode="lin" valueType="num">
                                      <p:cBhvr additive="base">
                                        <p:cTn id="29" dur="500" fill="hold"/>
                                        <p:tgtEl>
                                          <p:spTgt spid="45077"/>
                                        </p:tgtEl>
                                        <p:attrNameLst>
                                          <p:attrName>ppt_x</p:attrName>
                                        </p:attrNameLst>
                                      </p:cBhvr>
                                      <p:tavLst>
                                        <p:tav tm="0">
                                          <p:val>
                                            <p:strVal val="#ppt_x"/>
                                          </p:val>
                                        </p:tav>
                                        <p:tav tm="100000">
                                          <p:val>
                                            <p:strVal val="#ppt_x"/>
                                          </p:val>
                                        </p:tav>
                                      </p:tavLst>
                                    </p:anim>
                                    <p:anim calcmode="lin" valueType="num">
                                      <p:cBhvr additive="base">
                                        <p:cTn id="30" dur="500" fill="hold"/>
                                        <p:tgtEl>
                                          <p:spTgt spid="450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069"/>
                                        </p:tgtEl>
                                        <p:attrNameLst>
                                          <p:attrName>style.visibility</p:attrName>
                                        </p:attrNameLst>
                                      </p:cBhvr>
                                      <p:to>
                                        <p:strVal val="visible"/>
                                      </p:to>
                                    </p:set>
                                    <p:anim calcmode="lin" valueType="num">
                                      <p:cBhvr additive="base">
                                        <p:cTn id="33" dur="500" fill="hold"/>
                                        <p:tgtEl>
                                          <p:spTgt spid="45069"/>
                                        </p:tgtEl>
                                        <p:attrNameLst>
                                          <p:attrName>ppt_x</p:attrName>
                                        </p:attrNameLst>
                                      </p:cBhvr>
                                      <p:tavLst>
                                        <p:tav tm="0">
                                          <p:val>
                                            <p:strVal val="#ppt_x"/>
                                          </p:val>
                                        </p:tav>
                                        <p:tav tm="100000">
                                          <p:val>
                                            <p:strVal val="#ppt_x"/>
                                          </p:val>
                                        </p:tav>
                                      </p:tavLst>
                                    </p:anim>
                                    <p:anim calcmode="lin" valueType="num">
                                      <p:cBhvr additive="base">
                                        <p:cTn id="34" dur="500" fill="hold"/>
                                        <p:tgtEl>
                                          <p:spTgt spid="45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5060"/>
                                        </p:tgtEl>
                                        <p:attrNameLst>
                                          <p:attrName>style.visibility</p:attrName>
                                        </p:attrNameLst>
                                      </p:cBhvr>
                                      <p:to>
                                        <p:strVal val="visible"/>
                                      </p:to>
                                    </p:set>
                                    <p:anim calcmode="lin" valueType="num">
                                      <p:cBhvr additive="base">
                                        <p:cTn id="37" dur="500" fill="hold"/>
                                        <p:tgtEl>
                                          <p:spTgt spid="45060"/>
                                        </p:tgtEl>
                                        <p:attrNameLst>
                                          <p:attrName>ppt_x</p:attrName>
                                        </p:attrNameLst>
                                      </p:cBhvr>
                                      <p:tavLst>
                                        <p:tav tm="0">
                                          <p:val>
                                            <p:strVal val="#ppt_x"/>
                                          </p:val>
                                        </p:tav>
                                        <p:tav tm="100000">
                                          <p:val>
                                            <p:strVal val="#ppt_x"/>
                                          </p:val>
                                        </p:tav>
                                      </p:tavLst>
                                    </p:anim>
                                    <p:anim calcmode="lin" valueType="num">
                                      <p:cBhvr additive="base">
                                        <p:cTn id="3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072"/>
                                        </p:tgtEl>
                                        <p:attrNameLst>
                                          <p:attrName>style.visibility</p:attrName>
                                        </p:attrNameLst>
                                      </p:cBhvr>
                                      <p:to>
                                        <p:strVal val="visible"/>
                                      </p:to>
                                    </p:set>
                                    <p:anim calcmode="lin" valueType="num">
                                      <p:cBhvr additive="base">
                                        <p:cTn id="43" dur="500" fill="hold"/>
                                        <p:tgtEl>
                                          <p:spTgt spid="45072"/>
                                        </p:tgtEl>
                                        <p:attrNameLst>
                                          <p:attrName>ppt_x</p:attrName>
                                        </p:attrNameLst>
                                      </p:cBhvr>
                                      <p:tavLst>
                                        <p:tav tm="0">
                                          <p:val>
                                            <p:strVal val="#ppt_x"/>
                                          </p:val>
                                        </p:tav>
                                        <p:tav tm="100000">
                                          <p:val>
                                            <p:strVal val="#ppt_x"/>
                                          </p:val>
                                        </p:tav>
                                      </p:tavLst>
                                    </p:anim>
                                    <p:anim calcmode="lin" valueType="num">
                                      <p:cBhvr additive="base">
                                        <p:cTn id="44" dur="500" fill="hold"/>
                                        <p:tgtEl>
                                          <p:spTgt spid="450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071"/>
                                        </p:tgtEl>
                                        <p:attrNameLst>
                                          <p:attrName>style.visibility</p:attrName>
                                        </p:attrNameLst>
                                      </p:cBhvr>
                                      <p:to>
                                        <p:strVal val="visible"/>
                                      </p:to>
                                    </p:set>
                                    <p:anim calcmode="lin" valueType="num">
                                      <p:cBhvr additive="base">
                                        <p:cTn id="47" dur="500" fill="hold"/>
                                        <p:tgtEl>
                                          <p:spTgt spid="45071"/>
                                        </p:tgtEl>
                                        <p:attrNameLst>
                                          <p:attrName>ppt_x</p:attrName>
                                        </p:attrNameLst>
                                      </p:cBhvr>
                                      <p:tavLst>
                                        <p:tav tm="0">
                                          <p:val>
                                            <p:strVal val="#ppt_x"/>
                                          </p:val>
                                        </p:tav>
                                        <p:tav tm="100000">
                                          <p:val>
                                            <p:strVal val="#ppt_x"/>
                                          </p:val>
                                        </p:tav>
                                      </p:tavLst>
                                    </p:anim>
                                    <p:anim calcmode="lin" valueType="num">
                                      <p:cBhvr additive="base">
                                        <p:cTn id="48" dur="500" fill="hold"/>
                                        <p:tgtEl>
                                          <p:spTgt spid="450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064"/>
                                        </p:tgtEl>
                                        <p:attrNameLst>
                                          <p:attrName>style.visibility</p:attrName>
                                        </p:attrNameLst>
                                      </p:cBhvr>
                                      <p:to>
                                        <p:strVal val="visible"/>
                                      </p:to>
                                    </p:set>
                                    <p:anim calcmode="lin" valueType="num">
                                      <p:cBhvr additive="base">
                                        <p:cTn id="51" dur="500" fill="hold"/>
                                        <p:tgtEl>
                                          <p:spTgt spid="45064"/>
                                        </p:tgtEl>
                                        <p:attrNameLst>
                                          <p:attrName>ppt_x</p:attrName>
                                        </p:attrNameLst>
                                      </p:cBhvr>
                                      <p:tavLst>
                                        <p:tav tm="0">
                                          <p:val>
                                            <p:strVal val="#ppt_x"/>
                                          </p:val>
                                        </p:tav>
                                        <p:tav tm="100000">
                                          <p:val>
                                            <p:strVal val="#ppt_x"/>
                                          </p:val>
                                        </p:tav>
                                      </p:tavLst>
                                    </p:anim>
                                    <p:anim calcmode="lin" valueType="num">
                                      <p:cBhvr additive="base">
                                        <p:cTn id="52" dur="500" fill="hold"/>
                                        <p:tgtEl>
                                          <p:spTgt spid="450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065"/>
                                        </p:tgtEl>
                                        <p:attrNameLst>
                                          <p:attrName>style.visibility</p:attrName>
                                        </p:attrNameLst>
                                      </p:cBhvr>
                                      <p:to>
                                        <p:strVal val="visible"/>
                                      </p:to>
                                    </p:set>
                                    <p:anim calcmode="lin" valueType="num">
                                      <p:cBhvr additive="base">
                                        <p:cTn id="55" dur="500" fill="hold"/>
                                        <p:tgtEl>
                                          <p:spTgt spid="45065"/>
                                        </p:tgtEl>
                                        <p:attrNameLst>
                                          <p:attrName>ppt_x</p:attrName>
                                        </p:attrNameLst>
                                      </p:cBhvr>
                                      <p:tavLst>
                                        <p:tav tm="0">
                                          <p:val>
                                            <p:strVal val="#ppt_x"/>
                                          </p:val>
                                        </p:tav>
                                        <p:tav tm="100000">
                                          <p:val>
                                            <p:strVal val="#ppt_x"/>
                                          </p:val>
                                        </p:tav>
                                      </p:tavLst>
                                    </p:anim>
                                    <p:anim calcmode="lin" valueType="num">
                                      <p:cBhvr additive="base">
                                        <p:cTn id="56"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5079"/>
                                        </p:tgtEl>
                                        <p:attrNameLst>
                                          <p:attrName>style.visibility</p:attrName>
                                        </p:attrNameLst>
                                      </p:cBhvr>
                                      <p:to>
                                        <p:strVal val="visible"/>
                                      </p:to>
                                    </p:set>
                                    <p:anim calcmode="lin" valueType="num">
                                      <p:cBhvr additive="base">
                                        <p:cTn id="61" dur="500" fill="hold"/>
                                        <p:tgtEl>
                                          <p:spTgt spid="45079"/>
                                        </p:tgtEl>
                                        <p:attrNameLst>
                                          <p:attrName>ppt_x</p:attrName>
                                        </p:attrNameLst>
                                      </p:cBhvr>
                                      <p:tavLst>
                                        <p:tav tm="0">
                                          <p:val>
                                            <p:strVal val="#ppt_x"/>
                                          </p:val>
                                        </p:tav>
                                        <p:tav tm="100000">
                                          <p:val>
                                            <p:strVal val="#ppt_x"/>
                                          </p:val>
                                        </p:tav>
                                      </p:tavLst>
                                    </p:anim>
                                    <p:anim calcmode="lin" valueType="num">
                                      <p:cBhvr additive="base">
                                        <p:cTn id="62" dur="500" fill="hold"/>
                                        <p:tgtEl>
                                          <p:spTgt spid="4507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080"/>
                                        </p:tgtEl>
                                        <p:attrNameLst>
                                          <p:attrName>style.visibility</p:attrName>
                                        </p:attrNameLst>
                                      </p:cBhvr>
                                      <p:to>
                                        <p:strVal val="visible"/>
                                      </p:to>
                                    </p:set>
                                    <p:anim calcmode="lin" valueType="num">
                                      <p:cBhvr additive="base">
                                        <p:cTn id="65" dur="500" fill="hold"/>
                                        <p:tgtEl>
                                          <p:spTgt spid="45080"/>
                                        </p:tgtEl>
                                        <p:attrNameLst>
                                          <p:attrName>ppt_x</p:attrName>
                                        </p:attrNameLst>
                                      </p:cBhvr>
                                      <p:tavLst>
                                        <p:tav tm="0">
                                          <p:val>
                                            <p:strVal val="#ppt_x"/>
                                          </p:val>
                                        </p:tav>
                                        <p:tav tm="100000">
                                          <p:val>
                                            <p:strVal val="#ppt_x"/>
                                          </p:val>
                                        </p:tav>
                                      </p:tavLst>
                                    </p:anim>
                                    <p:anim calcmode="lin" valueType="num">
                                      <p:cBhvr additive="base">
                                        <p:cTn id="66" dur="500" fill="hold"/>
                                        <p:tgtEl>
                                          <p:spTgt spid="4508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078"/>
                                        </p:tgtEl>
                                        <p:attrNameLst>
                                          <p:attrName>style.visibility</p:attrName>
                                        </p:attrNameLst>
                                      </p:cBhvr>
                                      <p:to>
                                        <p:strVal val="visible"/>
                                      </p:to>
                                    </p:set>
                                    <p:anim calcmode="lin" valueType="num">
                                      <p:cBhvr additive="base">
                                        <p:cTn id="69" dur="500" fill="hold"/>
                                        <p:tgtEl>
                                          <p:spTgt spid="45078"/>
                                        </p:tgtEl>
                                        <p:attrNameLst>
                                          <p:attrName>ppt_x</p:attrName>
                                        </p:attrNameLst>
                                      </p:cBhvr>
                                      <p:tavLst>
                                        <p:tav tm="0">
                                          <p:val>
                                            <p:strVal val="#ppt_x"/>
                                          </p:val>
                                        </p:tav>
                                        <p:tav tm="100000">
                                          <p:val>
                                            <p:strVal val="#ppt_x"/>
                                          </p:val>
                                        </p:tav>
                                      </p:tavLst>
                                    </p:anim>
                                    <p:anim calcmode="lin" valueType="num">
                                      <p:cBhvr additive="base">
                                        <p:cTn id="70" dur="500" fill="hold"/>
                                        <p:tgtEl>
                                          <p:spTgt spid="450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063"/>
                                        </p:tgtEl>
                                        <p:attrNameLst>
                                          <p:attrName>style.visibility</p:attrName>
                                        </p:attrNameLst>
                                      </p:cBhvr>
                                      <p:to>
                                        <p:strVal val="visible"/>
                                      </p:to>
                                    </p:set>
                                    <p:anim calcmode="lin" valueType="num">
                                      <p:cBhvr additive="base">
                                        <p:cTn id="73" dur="500" fill="hold"/>
                                        <p:tgtEl>
                                          <p:spTgt spid="45063"/>
                                        </p:tgtEl>
                                        <p:attrNameLst>
                                          <p:attrName>ppt_x</p:attrName>
                                        </p:attrNameLst>
                                      </p:cBhvr>
                                      <p:tavLst>
                                        <p:tav tm="0">
                                          <p:val>
                                            <p:strVal val="#ppt_x"/>
                                          </p:val>
                                        </p:tav>
                                        <p:tav tm="100000">
                                          <p:val>
                                            <p:strVal val="#ppt_x"/>
                                          </p:val>
                                        </p:tav>
                                      </p:tavLst>
                                    </p:anim>
                                    <p:anim calcmode="lin" valueType="num">
                                      <p:cBhvr additive="base">
                                        <p:cTn id="74"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45074"/>
                                        </p:tgtEl>
                                        <p:attrNameLst>
                                          <p:attrName>style.visibility</p:attrName>
                                        </p:attrNameLst>
                                      </p:cBhvr>
                                      <p:to>
                                        <p:strVal val="visible"/>
                                      </p:to>
                                    </p:set>
                                    <p:anim calcmode="lin" valueType="num">
                                      <p:cBhvr additive="base">
                                        <p:cTn id="79" dur="500" fill="hold"/>
                                        <p:tgtEl>
                                          <p:spTgt spid="45074"/>
                                        </p:tgtEl>
                                        <p:attrNameLst>
                                          <p:attrName>ppt_x</p:attrName>
                                        </p:attrNameLst>
                                      </p:cBhvr>
                                      <p:tavLst>
                                        <p:tav tm="0">
                                          <p:val>
                                            <p:strVal val="#ppt_x"/>
                                          </p:val>
                                        </p:tav>
                                        <p:tav tm="100000">
                                          <p:val>
                                            <p:strVal val="#ppt_x"/>
                                          </p:val>
                                        </p:tav>
                                      </p:tavLst>
                                    </p:anim>
                                    <p:anim calcmode="lin" valueType="num">
                                      <p:cBhvr additive="base">
                                        <p:cTn id="80" dur="500" fill="hold"/>
                                        <p:tgtEl>
                                          <p:spTgt spid="4507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073"/>
                                        </p:tgtEl>
                                        <p:attrNameLst>
                                          <p:attrName>style.visibility</p:attrName>
                                        </p:attrNameLst>
                                      </p:cBhvr>
                                      <p:to>
                                        <p:strVal val="visible"/>
                                      </p:to>
                                    </p:set>
                                    <p:anim calcmode="lin" valueType="num">
                                      <p:cBhvr additive="base">
                                        <p:cTn id="83" dur="500" fill="hold"/>
                                        <p:tgtEl>
                                          <p:spTgt spid="45073"/>
                                        </p:tgtEl>
                                        <p:attrNameLst>
                                          <p:attrName>ppt_x</p:attrName>
                                        </p:attrNameLst>
                                      </p:cBhvr>
                                      <p:tavLst>
                                        <p:tav tm="0">
                                          <p:val>
                                            <p:strVal val="#ppt_x"/>
                                          </p:val>
                                        </p:tav>
                                        <p:tav tm="100000">
                                          <p:val>
                                            <p:strVal val="#ppt_x"/>
                                          </p:val>
                                        </p:tav>
                                      </p:tavLst>
                                    </p:anim>
                                    <p:anim calcmode="lin" valueType="num">
                                      <p:cBhvr additive="base">
                                        <p:cTn id="84" dur="500" fill="hold"/>
                                        <p:tgtEl>
                                          <p:spTgt spid="450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062"/>
                                        </p:tgtEl>
                                        <p:attrNameLst>
                                          <p:attrName>style.visibility</p:attrName>
                                        </p:attrNameLst>
                                      </p:cBhvr>
                                      <p:to>
                                        <p:strVal val="visible"/>
                                      </p:to>
                                    </p:set>
                                    <p:anim calcmode="lin" valueType="num">
                                      <p:cBhvr additive="base">
                                        <p:cTn id="87" dur="500" fill="hold"/>
                                        <p:tgtEl>
                                          <p:spTgt spid="45062"/>
                                        </p:tgtEl>
                                        <p:attrNameLst>
                                          <p:attrName>ppt_x</p:attrName>
                                        </p:attrNameLst>
                                      </p:cBhvr>
                                      <p:tavLst>
                                        <p:tav tm="0">
                                          <p:val>
                                            <p:strVal val="#ppt_x"/>
                                          </p:val>
                                        </p:tav>
                                        <p:tav tm="100000">
                                          <p:val>
                                            <p:strVal val="#ppt_x"/>
                                          </p:val>
                                        </p:tav>
                                      </p:tavLst>
                                    </p:anim>
                                    <p:anim calcmode="lin" valueType="num">
                                      <p:cBhvr additive="base">
                                        <p:cTn id="88" dur="500" fill="hold"/>
                                        <p:tgtEl>
                                          <p:spTgt spid="4506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061"/>
                                        </p:tgtEl>
                                        <p:attrNameLst>
                                          <p:attrName>style.visibility</p:attrName>
                                        </p:attrNameLst>
                                      </p:cBhvr>
                                      <p:to>
                                        <p:strVal val="visible"/>
                                      </p:to>
                                    </p:set>
                                    <p:anim calcmode="lin" valueType="num">
                                      <p:cBhvr additive="base">
                                        <p:cTn id="91" dur="500" fill="hold"/>
                                        <p:tgtEl>
                                          <p:spTgt spid="45061"/>
                                        </p:tgtEl>
                                        <p:attrNameLst>
                                          <p:attrName>ppt_x</p:attrName>
                                        </p:attrNameLst>
                                      </p:cBhvr>
                                      <p:tavLst>
                                        <p:tav tm="0">
                                          <p:val>
                                            <p:strVal val="#ppt_x"/>
                                          </p:val>
                                        </p:tav>
                                        <p:tav tm="100000">
                                          <p:val>
                                            <p:strVal val="#ppt_x"/>
                                          </p:val>
                                        </p:tav>
                                      </p:tavLst>
                                    </p:anim>
                                    <p:anim calcmode="lin" valueType="num">
                                      <p:cBhvr additive="base">
                                        <p:cTn id="9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5083"/>
                                        </p:tgtEl>
                                        <p:attrNameLst>
                                          <p:attrName>style.visibility</p:attrName>
                                        </p:attrNameLst>
                                      </p:cBhvr>
                                      <p:to>
                                        <p:strVal val="visible"/>
                                      </p:to>
                                    </p:set>
                                    <p:anim calcmode="lin" valueType="num">
                                      <p:cBhvr additive="base">
                                        <p:cTn id="97" dur="500" fill="hold"/>
                                        <p:tgtEl>
                                          <p:spTgt spid="45083"/>
                                        </p:tgtEl>
                                        <p:attrNameLst>
                                          <p:attrName>ppt_x</p:attrName>
                                        </p:attrNameLst>
                                      </p:cBhvr>
                                      <p:tavLst>
                                        <p:tav tm="0">
                                          <p:val>
                                            <p:strVal val="#ppt_x"/>
                                          </p:val>
                                        </p:tav>
                                        <p:tav tm="100000">
                                          <p:val>
                                            <p:strVal val="#ppt_x"/>
                                          </p:val>
                                        </p:tav>
                                      </p:tavLst>
                                    </p:anim>
                                    <p:anim calcmode="lin" valueType="num">
                                      <p:cBhvr additive="base">
                                        <p:cTn id="98" dur="500" fill="hold"/>
                                        <p:tgtEl>
                                          <p:spTgt spid="4508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5084"/>
                                        </p:tgtEl>
                                        <p:attrNameLst>
                                          <p:attrName>style.visibility</p:attrName>
                                        </p:attrNameLst>
                                      </p:cBhvr>
                                      <p:to>
                                        <p:strVal val="visible"/>
                                      </p:to>
                                    </p:set>
                                    <p:anim calcmode="lin" valueType="num">
                                      <p:cBhvr additive="base">
                                        <p:cTn id="101" dur="500" fill="hold"/>
                                        <p:tgtEl>
                                          <p:spTgt spid="45084"/>
                                        </p:tgtEl>
                                        <p:attrNameLst>
                                          <p:attrName>ppt_x</p:attrName>
                                        </p:attrNameLst>
                                      </p:cBhvr>
                                      <p:tavLst>
                                        <p:tav tm="0">
                                          <p:val>
                                            <p:strVal val="#ppt_x"/>
                                          </p:val>
                                        </p:tav>
                                        <p:tav tm="100000">
                                          <p:val>
                                            <p:strVal val="#ppt_x"/>
                                          </p:val>
                                        </p:tav>
                                      </p:tavLst>
                                    </p:anim>
                                    <p:anim calcmode="lin" valueType="num">
                                      <p:cBhvr additive="base">
                                        <p:cTn id="102" dur="500" fill="hold"/>
                                        <p:tgtEl>
                                          <p:spTgt spid="4508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5082"/>
                                        </p:tgtEl>
                                        <p:attrNameLst>
                                          <p:attrName>style.visibility</p:attrName>
                                        </p:attrNameLst>
                                      </p:cBhvr>
                                      <p:to>
                                        <p:strVal val="visible"/>
                                      </p:to>
                                    </p:set>
                                    <p:anim calcmode="lin" valueType="num">
                                      <p:cBhvr additive="base">
                                        <p:cTn id="105" dur="500" fill="hold"/>
                                        <p:tgtEl>
                                          <p:spTgt spid="45082"/>
                                        </p:tgtEl>
                                        <p:attrNameLst>
                                          <p:attrName>ppt_x</p:attrName>
                                        </p:attrNameLst>
                                      </p:cBhvr>
                                      <p:tavLst>
                                        <p:tav tm="0">
                                          <p:val>
                                            <p:strVal val="#ppt_x"/>
                                          </p:val>
                                        </p:tav>
                                        <p:tav tm="100000">
                                          <p:val>
                                            <p:strVal val="#ppt_x"/>
                                          </p:val>
                                        </p:tav>
                                      </p:tavLst>
                                    </p:anim>
                                    <p:anim calcmode="lin" valueType="num">
                                      <p:cBhvr additive="base">
                                        <p:cTn id="106" dur="500" fill="hold"/>
                                        <p:tgtEl>
                                          <p:spTgt spid="4508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081"/>
                                        </p:tgtEl>
                                        <p:attrNameLst>
                                          <p:attrName>style.visibility</p:attrName>
                                        </p:attrNameLst>
                                      </p:cBhvr>
                                      <p:to>
                                        <p:strVal val="visible"/>
                                      </p:to>
                                    </p:set>
                                    <p:anim calcmode="lin" valueType="num">
                                      <p:cBhvr additive="base">
                                        <p:cTn id="109" dur="500" fill="hold"/>
                                        <p:tgtEl>
                                          <p:spTgt spid="45081"/>
                                        </p:tgtEl>
                                        <p:attrNameLst>
                                          <p:attrName>ppt_x</p:attrName>
                                        </p:attrNameLst>
                                      </p:cBhvr>
                                      <p:tavLst>
                                        <p:tav tm="0">
                                          <p:val>
                                            <p:strVal val="#ppt_x"/>
                                          </p:val>
                                        </p:tav>
                                        <p:tav tm="100000">
                                          <p:val>
                                            <p:strVal val="#ppt_x"/>
                                          </p:val>
                                        </p:tav>
                                      </p:tavLst>
                                    </p:anim>
                                    <p:anim calcmode="lin" valueType="num">
                                      <p:cBhvr additive="base">
                                        <p:cTn id="110" dur="500" fill="hold"/>
                                        <p:tgtEl>
                                          <p:spTgt spid="4508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5086"/>
                                        </p:tgtEl>
                                        <p:attrNameLst>
                                          <p:attrName>style.visibility</p:attrName>
                                        </p:attrNameLst>
                                      </p:cBhvr>
                                      <p:to>
                                        <p:strVal val="visible"/>
                                      </p:to>
                                    </p:set>
                                    <p:anim calcmode="lin" valueType="num">
                                      <p:cBhvr additive="base">
                                        <p:cTn id="115" dur="500" fill="hold"/>
                                        <p:tgtEl>
                                          <p:spTgt spid="45086"/>
                                        </p:tgtEl>
                                        <p:attrNameLst>
                                          <p:attrName>ppt_x</p:attrName>
                                        </p:attrNameLst>
                                      </p:cBhvr>
                                      <p:tavLst>
                                        <p:tav tm="0">
                                          <p:val>
                                            <p:strVal val="#ppt_x"/>
                                          </p:val>
                                        </p:tav>
                                        <p:tav tm="100000">
                                          <p:val>
                                            <p:strVal val="#ppt_x"/>
                                          </p:val>
                                        </p:tav>
                                      </p:tavLst>
                                    </p:anim>
                                    <p:anim calcmode="lin" valueType="num">
                                      <p:cBhvr additive="base">
                                        <p:cTn id="116" dur="500" fill="hold"/>
                                        <p:tgtEl>
                                          <p:spTgt spid="4508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5087"/>
                                        </p:tgtEl>
                                        <p:attrNameLst>
                                          <p:attrName>style.visibility</p:attrName>
                                        </p:attrNameLst>
                                      </p:cBhvr>
                                      <p:to>
                                        <p:strVal val="visible"/>
                                      </p:to>
                                    </p:set>
                                    <p:anim calcmode="lin" valueType="num">
                                      <p:cBhvr additive="base">
                                        <p:cTn id="119" dur="500" fill="hold"/>
                                        <p:tgtEl>
                                          <p:spTgt spid="45087"/>
                                        </p:tgtEl>
                                        <p:attrNameLst>
                                          <p:attrName>ppt_x</p:attrName>
                                        </p:attrNameLst>
                                      </p:cBhvr>
                                      <p:tavLst>
                                        <p:tav tm="0">
                                          <p:val>
                                            <p:strVal val="#ppt_x"/>
                                          </p:val>
                                        </p:tav>
                                        <p:tav tm="100000">
                                          <p:val>
                                            <p:strVal val="#ppt_x"/>
                                          </p:val>
                                        </p:tav>
                                      </p:tavLst>
                                    </p:anim>
                                    <p:anim calcmode="lin" valueType="num">
                                      <p:cBhvr additive="base">
                                        <p:cTn id="120" dur="500" fill="hold"/>
                                        <p:tgtEl>
                                          <p:spTgt spid="4508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085"/>
                                        </p:tgtEl>
                                        <p:attrNameLst>
                                          <p:attrName>style.visibility</p:attrName>
                                        </p:attrNameLst>
                                      </p:cBhvr>
                                      <p:to>
                                        <p:strVal val="visible"/>
                                      </p:to>
                                    </p:set>
                                    <p:anim calcmode="lin" valueType="num">
                                      <p:cBhvr additive="base">
                                        <p:cTn id="123" dur="500" fill="hold"/>
                                        <p:tgtEl>
                                          <p:spTgt spid="45085"/>
                                        </p:tgtEl>
                                        <p:attrNameLst>
                                          <p:attrName>ppt_x</p:attrName>
                                        </p:attrNameLst>
                                      </p:cBhvr>
                                      <p:tavLst>
                                        <p:tav tm="0">
                                          <p:val>
                                            <p:strVal val="#ppt_x"/>
                                          </p:val>
                                        </p:tav>
                                        <p:tav tm="100000">
                                          <p:val>
                                            <p:strVal val="#ppt_x"/>
                                          </p:val>
                                        </p:tav>
                                      </p:tavLst>
                                    </p:anim>
                                    <p:anim calcmode="lin" valueType="num">
                                      <p:cBhvr additive="base">
                                        <p:cTn id="124" dur="500" fill="hold"/>
                                        <p:tgtEl>
                                          <p:spTgt spid="4508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068"/>
                                        </p:tgtEl>
                                        <p:attrNameLst>
                                          <p:attrName>style.visibility</p:attrName>
                                        </p:attrNameLst>
                                      </p:cBhvr>
                                      <p:to>
                                        <p:strVal val="visible"/>
                                      </p:to>
                                    </p:set>
                                    <p:anim calcmode="lin" valueType="num">
                                      <p:cBhvr additive="base">
                                        <p:cTn id="127" dur="500" fill="hold"/>
                                        <p:tgtEl>
                                          <p:spTgt spid="45068"/>
                                        </p:tgtEl>
                                        <p:attrNameLst>
                                          <p:attrName>ppt_x</p:attrName>
                                        </p:attrNameLst>
                                      </p:cBhvr>
                                      <p:tavLst>
                                        <p:tav tm="0">
                                          <p:val>
                                            <p:strVal val="#ppt_x"/>
                                          </p:val>
                                        </p:tav>
                                        <p:tav tm="100000">
                                          <p:val>
                                            <p:strVal val="#ppt_x"/>
                                          </p:val>
                                        </p:tav>
                                      </p:tavLst>
                                    </p:anim>
                                    <p:anim calcmode="lin" valueType="num">
                                      <p:cBhvr additive="base">
                                        <p:cTn id="128" dur="500" fill="hold"/>
                                        <p:tgtEl>
                                          <p:spTgt spid="4506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088"/>
                                        </p:tgtEl>
                                        <p:attrNameLst>
                                          <p:attrName>style.visibility</p:attrName>
                                        </p:attrNameLst>
                                      </p:cBhvr>
                                      <p:to>
                                        <p:strVal val="visible"/>
                                      </p:to>
                                    </p:set>
                                    <p:anim calcmode="lin" valueType="num">
                                      <p:cBhvr additive="base">
                                        <p:cTn id="131" dur="500" fill="hold"/>
                                        <p:tgtEl>
                                          <p:spTgt spid="45088"/>
                                        </p:tgtEl>
                                        <p:attrNameLst>
                                          <p:attrName>ppt_x</p:attrName>
                                        </p:attrNameLst>
                                      </p:cBhvr>
                                      <p:tavLst>
                                        <p:tav tm="0">
                                          <p:val>
                                            <p:strVal val="#ppt_x"/>
                                          </p:val>
                                        </p:tav>
                                        <p:tav tm="100000">
                                          <p:val>
                                            <p:strVal val="#ppt_x"/>
                                          </p:val>
                                        </p:tav>
                                      </p:tavLst>
                                    </p:anim>
                                    <p:anim calcmode="lin" valueType="num">
                                      <p:cBhvr additive="base">
                                        <p:cTn id="132" dur="500" fill="hold"/>
                                        <p:tgtEl>
                                          <p:spTgt spid="4508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089"/>
                                        </p:tgtEl>
                                        <p:attrNameLst>
                                          <p:attrName>style.visibility</p:attrName>
                                        </p:attrNameLst>
                                      </p:cBhvr>
                                      <p:to>
                                        <p:strVal val="visible"/>
                                      </p:to>
                                    </p:set>
                                    <p:anim calcmode="lin" valueType="num">
                                      <p:cBhvr additive="base">
                                        <p:cTn id="135" dur="500" fill="hold"/>
                                        <p:tgtEl>
                                          <p:spTgt spid="45089"/>
                                        </p:tgtEl>
                                        <p:attrNameLst>
                                          <p:attrName>ppt_x</p:attrName>
                                        </p:attrNameLst>
                                      </p:cBhvr>
                                      <p:tavLst>
                                        <p:tav tm="0">
                                          <p:val>
                                            <p:strVal val="#ppt_x"/>
                                          </p:val>
                                        </p:tav>
                                        <p:tav tm="100000">
                                          <p:val>
                                            <p:strVal val="#ppt_x"/>
                                          </p:val>
                                        </p:tav>
                                      </p:tavLst>
                                    </p:anim>
                                    <p:anim calcmode="lin" valueType="num">
                                      <p:cBhvr additive="base">
                                        <p:cTn id="136" dur="500" fill="hold"/>
                                        <p:tgtEl>
                                          <p:spTgt spid="4508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090"/>
                                        </p:tgtEl>
                                        <p:attrNameLst>
                                          <p:attrName>style.visibility</p:attrName>
                                        </p:attrNameLst>
                                      </p:cBhvr>
                                      <p:to>
                                        <p:strVal val="visible"/>
                                      </p:to>
                                    </p:set>
                                    <p:anim calcmode="lin" valueType="num">
                                      <p:cBhvr additive="base">
                                        <p:cTn id="139" dur="500" fill="hold"/>
                                        <p:tgtEl>
                                          <p:spTgt spid="45090"/>
                                        </p:tgtEl>
                                        <p:attrNameLst>
                                          <p:attrName>ppt_x</p:attrName>
                                        </p:attrNameLst>
                                      </p:cBhvr>
                                      <p:tavLst>
                                        <p:tav tm="0">
                                          <p:val>
                                            <p:strVal val="#ppt_x"/>
                                          </p:val>
                                        </p:tav>
                                        <p:tav tm="100000">
                                          <p:val>
                                            <p:strVal val="#ppt_x"/>
                                          </p:val>
                                        </p:tav>
                                      </p:tavLst>
                                    </p:anim>
                                    <p:anim calcmode="lin" valueType="num">
                                      <p:cBhvr additive="base">
                                        <p:cTn id="140" dur="500" fill="hold"/>
                                        <p:tgtEl>
                                          <p:spTgt spid="4509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091"/>
                                        </p:tgtEl>
                                        <p:attrNameLst>
                                          <p:attrName>style.visibility</p:attrName>
                                        </p:attrNameLst>
                                      </p:cBhvr>
                                      <p:to>
                                        <p:strVal val="visible"/>
                                      </p:to>
                                    </p:set>
                                    <p:anim calcmode="lin" valueType="num">
                                      <p:cBhvr additive="base">
                                        <p:cTn id="143" dur="500" fill="hold"/>
                                        <p:tgtEl>
                                          <p:spTgt spid="45091"/>
                                        </p:tgtEl>
                                        <p:attrNameLst>
                                          <p:attrName>ppt_x</p:attrName>
                                        </p:attrNameLst>
                                      </p:cBhvr>
                                      <p:tavLst>
                                        <p:tav tm="0">
                                          <p:val>
                                            <p:strVal val="#ppt_x"/>
                                          </p:val>
                                        </p:tav>
                                        <p:tav tm="100000">
                                          <p:val>
                                            <p:strVal val="#ppt_x"/>
                                          </p:val>
                                        </p:tav>
                                      </p:tavLst>
                                    </p:anim>
                                    <p:anim calcmode="lin" valueType="num">
                                      <p:cBhvr additive="base">
                                        <p:cTn id="144" dur="500" fill="hold"/>
                                        <p:tgtEl>
                                          <p:spTgt spid="4509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092"/>
                                        </p:tgtEl>
                                        <p:attrNameLst>
                                          <p:attrName>style.visibility</p:attrName>
                                        </p:attrNameLst>
                                      </p:cBhvr>
                                      <p:to>
                                        <p:strVal val="visible"/>
                                      </p:to>
                                    </p:set>
                                    <p:anim calcmode="lin" valueType="num">
                                      <p:cBhvr additive="base">
                                        <p:cTn id="147" dur="500" fill="hold"/>
                                        <p:tgtEl>
                                          <p:spTgt spid="45092"/>
                                        </p:tgtEl>
                                        <p:attrNameLst>
                                          <p:attrName>ppt_x</p:attrName>
                                        </p:attrNameLst>
                                      </p:cBhvr>
                                      <p:tavLst>
                                        <p:tav tm="0">
                                          <p:val>
                                            <p:strVal val="#ppt_x"/>
                                          </p:val>
                                        </p:tav>
                                        <p:tav tm="100000">
                                          <p:val>
                                            <p:strVal val="#ppt_x"/>
                                          </p:val>
                                        </p:tav>
                                      </p:tavLst>
                                    </p:anim>
                                    <p:anim calcmode="lin" valueType="num">
                                      <p:cBhvr additive="base">
                                        <p:cTn id="148" dur="500" fill="hold"/>
                                        <p:tgtEl>
                                          <p:spTgt spid="4509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093"/>
                                        </p:tgtEl>
                                        <p:attrNameLst>
                                          <p:attrName>style.visibility</p:attrName>
                                        </p:attrNameLst>
                                      </p:cBhvr>
                                      <p:to>
                                        <p:strVal val="visible"/>
                                      </p:to>
                                    </p:set>
                                    <p:anim calcmode="lin" valueType="num">
                                      <p:cBhvr additive="base">
                                        <p:cTn id="151" dur="500" fill="hold"/>
                                        <p:tgtEl>
                                          <p:spTgt spid="45093"/>
                                        </p:tgtEl>
                                        <p:attrNameLst>
                                          <p:attrName>ppt_x</p:attrName>
                                        </p:attrNameLst>
                                      </p:cBhvr>
                                      <p:tavLst>
                                        <p:tav tm="0">
                                          <p:val>
                                            <p:strVal val="#ppt_x"/>
                                          </p:val>
                                        </p:tav>
                                        <p:tav tm="100000">
                                          <p:val>
                                            <p:strVal val="#ppt_x"/>
                                          </p:val>
                                        </p:tav>
                                      </p:tavLst>
                                    </p:anim>
                                    <p:anim calcmode="lin" valueType="num">
                                      <p:cBhvr additive="base">
                                        <p:cTn id="152" dur="500" fill="hold"/>
                                        <p:tgtEl>
                                          <p:spTgt spid="4509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5094"/>
                                        </p:tgtEl>
                                        <p:attrNameLst>
                                          <p:attrName>style.visibility</p:attrName>
                                        </p:attrNameLst>
                                      </p:cBhvr>
                                      <p:to>
                                        <p:strVal val="visible"/>
                                      </p:to>
                                    </p:set>
                                    <p:anim calcmode="lin" valueType="num">
                                      <p:cBhvr additive="base">
                                        <p:cTn id="155" dur="500" fill="hold"/>
                                        <p:tgtEl>
                                          <p:spTgt spid="45094"/>
                                        </p:tgtEl>
                                        <p:attrNameLst>
                                          <p:attrName>ppt_x</p:attrName>
                                        </p:attrNameLst>
                                      </p:cBhvr>
                                      <p:tavLst>
                                        <p:tav tm="0">
                                          <p:val>
                                            <p:strVal val="#ppt_x"/>
                                          </p:val>
                                        </p:tav>
                                        <p:tav tm="100000">
                                          <p:val>
                                            <p:strVal val="#ppt_x"/>
                                          </p:val>
                                        </p:tav>
                                      </p:tavLst>
                                    </p:anim>
                                    <p:anim calcmode="lin" valueType="num">
                                      <p:cBhvr additive="base">
                                        <p:cTn id="156" dur="500" fill="hold"/>
                                        <p:tgtEl>
                                          <p:spTgt spid="45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animBg="1"/>
      <p:bldP spid="45062" grpId="0" animBg="1"/>
      <p:bldP spid="45064" grpId="0" animBg="1"/>
      <p:bldP spid="45065" grpId="0" animBg="1"/>
      <p:bldP spid="45066" grpId="0" animBg="1"/>
      <p:bldP spid="45067" grpId="0" animBg="1"/>
      <p:bldP spid="45068" grpId="0"/>
      <p:bldP spid="45081" grpId="0"/>
      <p:bldP spid="45088" grpId="0"/>
      <p:bldP spid="45089" grpId="0"/>
      <p:bldP spid="45090" grpId="0"/>
      <p:bldP spid="45091" grpId="0"/>
      <p:bldP spid="45092" grpId="0"/>
      <p:bldP spid="45093" grpId="0"/>
      <p:bldP spid="450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14"/>
          <p:cNvSpPr>
            <a:spLocks noGrp="1" noChangeArrowheads="1"/>
          </p:cNvSpPr>
          <p:nvPr>
            <p:ph type="title" sz="quarter"/>
          </p:nvPr>
        </p:nvSpPr>
        <p:spPr/>
        <p:txBody>
          <a:bodyPr/>
          <a:lstStyle/>
          <a:p>
            <a:pPr eaLnBrk="1" hangingPunct="1"/>
            <a:r>
              <a:rPr lang="en-US">
                <a:latin typeface="Arial" charset="0"/>
              </a:rPr>
              <a:t>Input Demand and Prices for</a:t>
            </a:r>
            <a:br>
              <a:rPr lang="en-US">
                <a:latin typeface="Arial" charset="0"/>
              </a:rPr>
            </a:br>
            <a:r>
              <a:rPr lang="en-US">
                <a:latin typeface="Arial" charset="0"/>
              </a:rPr>
              <a:t>Two Strata</a:t>
            </a:r>
          </a:p>
        </p:txBody>
      </p:sp>
      <p:graphicFrame>
        <p:nvGraphicFramePr>
          <p:cNvPr id="9218" name="Object 4"/>
          <p:cNvGraphicFramePr>
            <a:graphicFrameLocks noGrp="1" noChangeAspect="1"/>
          </p:cNvGraphicFramePr>
          <p:nvPr>
            <p:ph sz="quarter" idx="1"/>
          </p:nvPr>
        </p:nvGraphicFramePr>
        <p:xfrm>
          <a:off x="533400" y="3041650"/>
          <a:ext cx="2751138" cy="952500"/>
        </p:xfrm>
        <a:graphic>
          <a:graphicData uri="http://schemas.openxmlformats.org/presentationml/2006/ole">
            <mc:AlternateContent xmlns:mc="http://schemas.openxmlformats.org/markup-compatibility/2006">
              <mc:Choice xmlns:v="urn:schemas-microsoft-com:vml" Requires="v">
                <p:oleObj spid="_x0000_s157728" name="Equation" r:id="rId3" imgW="1321506" imgH="456851" progId="Equation.3">
                  <p:embed/>
                </p:oleObj>
              </mc:Choice>
              <mc:Fallback>
                <p:oleObj name="Equation" r:id="rId3" imgW="1321506"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1650"/>
                        <a:ext cx="2751138"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19" name="Object 7"/>
          <p:cNvGraphicFramePr>
            <a:graphicFrameLocks noGrp="1" noChangeAspect="1"/>
          </p:cNvGraphicFramePr>
          <p:nvPr>
            <p:ph sz="quarter" idx="2"/>
          </p:nvPr>
        </p:nvGraphicFramePr>
        <p:xfrm>
          <a:off x="530225" y="1860550"/>
          <a:ext cx="2033588" cy="950913"/>
        </p:xfrm>
        <a:graphic>
          <a:graphicData uri="http://schemas.openxmlformats.org/presentationml/2006/ole">
            <mc:AlternateContent xmlns:mc="http://schemas.openxmlformats.org/markup-compatibility/2006">
              <mc:Choice xmlns:v="urn:schemas-microsoft-com:vml" Requires="v">
                <p:oleObj spid="_x0000_s157729" name="Equation" r:id="rId5" imgW="978159" imgH="456851" progId="Equation.3">
                  <p:embed/>
                </p:oleObj>
              </mc:Choice>
              <mc:Fallback>
                <p:oleObj name="Equation" r:id="rId5" imgW="978159"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1860550"/>
                        <a:ext cx="2033588" cy="95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0" name="Object 10"/>
          <p:cNvGraphicFramePr>
            <a:graphicFrameLocks noGrp="1" noChangeAspect="1"/>
          </p:cNvGraphicFramePr>
          <p:nvPr>
            <p:ph sz="quarter" idx="3"/>
          </p:nvPr>
        </p:nvGraphicFramePr>
        <p:xfrm>
          <a:off x="590550" y="4244975"/>
          <a:ext cx="3978275" cy="768350"/>
        </p:xfrm>
        <a:graphic>
          <a:graphicData uri="http://schemas.openxmlformats.org/presentationml/2006/ole">
            <mc:AlternateContent xmlns:mc="http://schemas.openxmlformats.org/markup-compatibility/2006">
              <mc:Choice xmlns:v="urn:schemas-microsoft-com:vml" Requires="v">
                <p:oleObj spid="_x0000_s157730" name="Equation" r:id="rId7" imgW="1906239" imgH="367929" progId="Equation.3">
                  <p:embed/>
                </p:oleObj>
              </mc:Choice>
              <mc:Fallback>
                <p:oleObj name="Equation" r:id="rId7" imgW="1906239"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550" y="4244975"/>
                        <a:ext cx="3978275"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1" name="Object 13"/>
          <p:cNvGraphicFramePr>
            <a:graphicFrameLocks noGrp="1" noChangeAspect="1"/>
          </p:cNvGraphicFramePr>
          <p:nvPr>
            <p:ph sz="quarter" idx="4"/>
          </p:nvPr>
        </p:nvGraphicFramePr>
        <p:xfrm>
          <a:off x="5043488" y="1860550"/>
          <a:ext cx="2535237" cy="950913"/>
        </p:xfrm>
        <a:graphic>
          <a:graphicData uri="http://schemas.openxmlformats.org/presentationml/2006/ole">
            <mc:AlternateContent xmlns:mc="http://schemas.openxmlformats.org/markup-compatibility/2006">
              <mc:Choice xmlns:v="urn:schemas-microsoft-com:vml" Requires="v">
                <p:oleObj spid="_x0000_s157731" name="Equation" r:id="rId9" imgW="1219907" imgH="456851" progId="Equation.3">
                  <p:embed/>
                </p:oleObj>
              </mc:Choice>
              <mc:Fallback>
                <p:oleObj name="Equation" r:id="rId9" imgW="1219907" imgH="45685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488" y="1860550"/>
                        <a:ext cx="2535237" cy="95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2" name="Object 16"/>
          <p:cNvGraphicFramePr>
            <a:graphicFrameLocks noChangeAspect="1"/>
          </p:cNvGraphicFramePr>
          <p:nvPr/>
        </p:nvGraphicFramePr>
        <p:xfrm>
          <a:off x="4884738" y="3276600"/>
          <a:ext cx="2430462" cy="920750"/>
        </p:xfrm>
        <a:graphic>
          <a:graphicData uri="http://schemas.openxmlformats.org/presentationml/2006/ole">
            <mc:AlternateContent xmlns:mc="http://schemas.openxmlformats.org/markup-compatibility/2006">
              <mc:Choice xmlns:v="urn:schemas-microsoft-com:vml" Requires="v">
                <p:oleObj spid="_x0000_s157732" name="Equation" r:id="rId11" imgW="1206937" imgH="456851" progId="Equation.3">
                  <p:embed/>
                </p:oleObj>
              </mc:Choice>
              <mc:Fallback>
                <p:oleObj name="Equation" r:id="rId11" imgW="1206937" imgH="45685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738" y="3276600"/>
                        <a:ext cx="2430462"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3" name="Object 17"/>
          <p:cNvGraphicFramePr>
            <a:graphicFrameLocks noChangeAspect="1"/>
          </p:cNvGraphicFramePr>
          <p:nvPr/>
        </p:nvGraphicFramePr>
        <p:xfrm>
          <a:off x="4876800" y="4419600"/>
          <a:ext cx="3962400" cy="741363"/>
        </p:xfrm>
        <a:graphic>
          <a:graphicData uri="http://schemas.openxmlformats.org/presentationml/2006/ole">
            <mc:AlternateContent xmlns:mc="http://schemas.openxmlformats.org/markup-compatibility/2006">
              <mc:Choice xmlns:v="urn:schemas-microsoft-com:vml" Requires="v">
                <p:oleObj spid="_x0000_s157733" name="Equation" r:id="rId13" imgW="1969649" imgH="367929" progId="Equation.DSMT4">
                  <p:embed/>
                </p:oleObj>
              </mc:Choice>
              <mc:Fallback>
                <p:oleObj name="Equation" r:id="rId13" imgW="1969649" imgH="3679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4419600"/>
                        <a:ext cx="3962400" cy="74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25" name="Text Box 18"/>
          <p:cNvSpPr txBox="1">
            <a:spLocks noChangeArrowheads="1"/>
          </p:cNvSpPr>
          <p:nvPr/>
        </p:nvSpPr>
        <p:spPr bwMode="auto">
          <a:xfrm>
            <a:off x="685800" y="1600200"/>
            <a:ext cx="7772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000" u="sng"/>
              <a:t>Upper level (Labor, Non-labor)</a:t>
            </a:r>
            <a:r>
              <a:rPr lang="en-US" sz="2000"/>
              <a:t>	    </a:t>
            </a:r>
            <a:r>
              <a:rPr lang="en-US" sz="2000" u="sng"/>
              <a:t>Lower level (Capital, Energy)</a:t>
            </a:r>
          </a:p>
        </p:txBody>
      </p:sp>
    </p:spTree>
    <p:extLst>
      <p:ext uri="{BB962C8B-B14F-4D97-AF65-F5344CB8AC3E}">
        <p14:creationId xmlns:p14="http://schemas.microsoft.com/office/powerpoint/2010/main" val="1598471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1295400"/>
            <a:ext cx="76962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a classic comparative static example, a 10% energy tax.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The results differ in important ways. In the stratified case, energy and capital are both substitutes and complements, sharply reducing the substition away from energy.</a:t>
            </a:r>
          </a:p>
        </p:txBody>
      </p:sp>
      <p:sp>
        <p:nvSpPr>
          <p:cNvPr id="31747" name="Rectangle 2"/>
          <p:cNvSpPr>
            <a:spLocks noGrp="1" noChangeArrowheads="1"/>
          </p:cNvSpPr>
          <p:nvPr>
            <p:ph type="title"/>
          </p:nvPr>
        </p:nvSpPr>
        <p:spPr/>
        <p:txBody>
          <a:bodyPr/>
          <a:lstStyle/>
          <a:p>
            <a:pPr eaLnBrk="1" hangingPunct="1"/>
            <a:r>
              <a:rPr lang="en-US">
                <a:latin typeface="Arial" charset="0"/>
              </a:rPr>
              <a:t>CES Comparison</a:t>
            </a:r>
          </a:p>
        </p:txBody>
      </p:sp>
      <p:pic>
        <p:nvPicPr>
          <p:cNvPr id="3174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9300" y="2362200"/>
            <a:ext cx="7937500" cy="2060575"/>
          </a:xfrm>
          <a:noFill/>
        </p:spPr>
      </p:pic>
    </p:spTree>
    <p:extLst>
      <p:ext uri="{BB962C8B-B14F-4D97-AF65-F5344CB8AC3E}">
        <p14:creationId xmlns:p14="http://schemas.microsoft.com/office/powerpoint/2010/main" val="46325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2. Household Behavior</a:t>
            </a:r>
          </a:p>
        </p:txBody>
      </p:sp>
      <p:sp>
        <p:nvSpPr>
          <p:cNvPr id="32771" name="Rectangle 3"/>
          <p:cNvSpPr>
            <a:spLocks noGrp="1" noChangeArrowheads="1"/>
          </p:cNvSpPr>
          <p:nvPr>
            <p:ph idx="1"/>
          </p:nvPr>
        </p:nvSpPr>
        <p:spPr>
          <a:xfrm>
            <a:off x="838200" y="1447800"/>
            <a:ext cx="7696200" cy="4343400"/>
          </a:xfrm>
        </p:spPr>
        <p:txBody>
          <a:bodyPr/>
          <a:lstStyle/>
          <a:p>
            <a:pPr eaLnBrk="1" hangingPunct="1"/>
            <a:r>
              <a:rPr lang="en-US" sz="2800">
                <a:latin typeface="Tahoma" charset="0"/>
              </a:rPr>
              <a:t>Ten representative household categories, but state income tax bracket</a:t>
            </a:r>
          </a:p>
          <a:p>
            <a:pPr eaLnBrk="1" hangingPunct="1"/>
            <a:r>
              <a:rPr lang="en-US" sz="2800">
                <a:latin typeface="Tahoma" charset="0"/>
              </a:rPr>
              <a:t>Income from all factors, enterprises, public and private transfers</a:t>
            </a:r>
          </a:p>
          <a:p>
            <a:pPr eaLnBrk="1" hangingPunct="1"/>
            <a:r>
              <a:rPr lang="en-US" sz="2800">
                <a:latin typeface="Tahoma" charset="0"/>
              </a:rPr>
              <a:t>Consumption modeled with the Extended Linear Expenditure System</a:t>
            </a:r>
          </a:p>
          <a:p>
            <a:pPr eaLnBrk="1" hangingPunct="1"/>
            <a:r>
              <a:rPr lang="en-US" sz="2800">
                <a:latin typeface="Tahoma" charset="0"/>
              </a:rPr>
              <a:t>Extensive tax and transfer mechanisms</a:t>
            </a:r>
          </a:p>
          <a:p>
            <a:pPr eaLnBrk="1" hangingPunct="1"/>
            <a:r>
              <a:rPr lang="en-US" sz="2800">
                <a:latin typeface="Tahoma" charset="0"/>
              </a:rPr>
              <a:t>Demographic dynamics (population, labor force participation)</a:t>
            </a:r>
          </a:p>
        </p:txBody>
      </p:sp>
    </p:spTree>
    <p:extLst>
      <p:ext uri="{BB962C8B-B14F-4D97-AF65-F5344CB8AC3E}">
        <p14:creationId xmlns:p14="http://schemas.microsoft.com/office/powerpoint/2010/main" val="3692231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Consumer demand</a:t>
            </a:r>
          </a:p>
        </p:txBody>
      </p:sp>
      <p:sp>
        <p:nvSpPr>
          <p:cNvPr id="33795" name="Rectangle 3"/>
          <p:cNvSpPr>
            <a:spLocks noGrp="1" noChangeArrowheads="1"/>
          </p:cNvSpPr>
          <p:nvPr>
            <p:ph idx="1"/>
          </p:nvPr>
        </p:nvSpPr>
        <p:spPr>
          <a:xfrm>
            <a:off x="457200" y="1371600"/>
            <a:ext cx="8229600" cy="5257800"/>
          </a:xfrm>
        </p:spPr>
        <p:txBody>
          <a:bodyPr/>
          <a:lstStyle/>
          <a:p>
            <a:pPr eaLnBrk="1" hangingPunct="1">
              <a:lnSpc>
                <a:spcPct val="80000"/>
              </a:lnSpc>
            </a:pPr>
            <a:r>
              <a:rPr lang="en-GB" sz="2400">
                <a:latin typeface="Tahoma" charset="0"/>
              </a:rPr>
              <a:t>Consumer demand theory must represent the complexity of human behaviour in a mathematically tractable fashion, and is in many respects more difficult than production theory. </a:t>
            </a:r>
          </a:p>
          <a:p>
            <a:pPr eaLnBrk="1" hangingPunct="1">
              <a:lnSpc>
                <a:spcPct val="80000"/>
              </a:lnSpc>
            </a:pPr>
            <a:r>
              <a:rPr lang="en-GB" sz="2400">
                <a:latin typeface="Tahoma" charset="0"/>
              </a:rPr>
              <a:t>Whereas, production theory essentially consists of an adequate representation of technology, and minimising the cost of production subject to the representation of technology, consumer demand theory must explain personal tastes and preferences. </a:t>
            </a:r>
          </a:p>
          <a:p>
            <a:pPr eaLnBrk="1" hangingPunct="1">
              <a:lnSpc>
                <a:spcPct val="80000"/>
              </a:lnSpc>
            </a:pPr>
            <a:r>
              <a:rPr lang="en-GB" sz="2400">
                <a:latin typeface="Tahoma" charset="0"/>
              </a:rPr>
              <a:t>There are many subjective factors which influence consumer decisions. Economists have developed a set of axioms which are generally believed to hold in many situations:</a:t>
            </a:r>
            <a:endParaRPr lang="en-GB" sz="2400" i="1">
              <a:latin typeface="Tahoma" charset="0"/>
            </a:endParaRPr>
          </a:p>
          <a:p>
            <a:pPr lvl="1" eaLnBrk="1" hangingPunct="1">
              <a:lnSpc>
                <a:spcPct val="80000"/>
              </a:lnSpc>
              <a:buFont typeface="Wingdings" charset="0"/>
              <a:buChar char="§"/>
            </a:pPr>
            <a:r>
              <a:rPr lang="en-GB" sz="2000" i="1">
                <a:latin typeface="Tahoma" charset="0"/>
              </a:rPr>
              <a:t>Complete</a:t>
            </a:r>
            <a:r>
              <a:rPr lang="en-GB" sz="2000">
                <a:latin typeface="Tahoma" charset="0"/>
              </a:rPr>
              <a:t>: preferences for any two goods can be ordered.</a:t>
            </a:r>
            <a:endParaRPr lang="en-GB" sz="2000" i="1">
              <a:latin typeface="Tahoma" charset="0"/>
            </a:endParaRPr>
          </a:p>
          <a:p>
            <a:pPr lvl="1" eaLnBrk="1" hangingPunct="1">
              <a:lnSpc>
                <a:spcPct val="80000"/>
              </a:lnSpc>
              <a:buFont typeface="Wingdings" charset="0"/>
              <a:buChar char="§"/>
            </a:pPr>
            <a:r>
              <a:rPr lang="en-GB" sz="2000" i="1">
                <a:latin typeface="Tahoma" charset="0"/>
              </a:rPr>
              <a:t>Transitive</a:t>
            </a:r>
            <a:r>
              <a:rPr lang="en-GB" sz="2000">
                <a:latin typeface="Tahoma" charset="0"/>
              </a:rPr>
              <a:t>: x preferred to y, and y preferred to z means that </a:t>
            </a:r>
            <a:br>
              <a:rPr lang="en-GB" sz="2000">
                <a:latin typeface="Tahoma" charset="0"/>
              </a:rPr>
            </a:br>
            <a:r>
              <a:rPr lang="en-GB" sz="2000">
                <a:latin typeface="Tahoma" charset="0"/>
              </a:rPr>
              <a:t>x is preferred to z</a:t>
            </a:r>
            <a:endParaRPr lang="en-GB" sz="2000" i="1">
              <a:latin typeface="Tahoma" charset="0"/>
            </a:endParaRPr>
          </a:p>
          <a:p>
            <a:pPr lvl="1" eaLnBrk="1" hangingPunct="1">
              <a:lnSpc>
                <a:spcPct val="80000"/>
              </a:lnSpc>
              <a:buFont typeface="Wingdings" charset="0"/>
              <a:buChar char="§"/>
            </a:pPr>
            <a:r>
              <a:rPr lang="en-GB" sz="2000" i="1">
                <a:latin typeface="Tahoma" charset="0"/>
              </a:rPr>
              <a:t>Non-satiation</a:t>
            </a:r>
            <a:r>
              <a:rPr lang="en-GB" sz="2000">
                <a:latin typeface="Tahoma" charset="0"/>
              </a:rPr>
              <a:t>: more is always better.</a:t>
            </a:r>
            <a:r>
              <a:rPr lang="en-US" sz="2000">
                <a:latin typeface="Tahoma" charset="0"/>
              </a:rPr>
              <a:t> </a:t>
            </a:r>
          </a:p>
        </p:txBody>
      </p:sp>
    </p:spTree>
    <p:extLst>
      <p:ext uri="{BB962C8B-B14F-4D97-AF65-F5344CB8AC3E}">
        <p14:creationId xmlns:p14="http://schemas.microsoft.com/office/powerpoint/2010/main" val="24899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Introduction</a:t>
            </a:r>
          </a:p>
        </p:txBody>
      </p:sp>
      <p:sp>
        <p:nvSpPr>
          <p:cNvPr id="25603" name="Rectangle 3"/>
          <p:cNvSpPr>
            <a:spLocks noGrp="1" noChangeArrowheads="1"/>
          </p:cNvSpPr>
          <p:nvPr>
            <p:ph idx="1"/>
          </p:nvPr>
        </p:nvSpPr>
        <p:spPr/>
        <p:txBody>
          <a:bodyPr/>
          <a:lstStyle/>
          <a:p>
            <a:pPr eaLnBrk="1" hangingPunct="1">
              <a:lnSpc>
                <a:spcPct val="90000"/>
              </a:lnSpc>
            </a:pPr>
            <a:r>
              <a:rPr lang="en-GB" sz="3200" dirty="0">
                <a:latin typeface="Tahoma" charset="0"/>
              </a:rPr>
              <a:t>In this lecture, we will introduce some of the primary building blocks for constructing an economy-wide model. </a:t>
            </a:r>
          </a:p>
          <a:p>
            <a:pPr eaLnBrk="1" hangingPunct="1">
              <a:lnSpc>
                <a:spcPct val="90000"/>
              </a:lnSpc>
            </a:pPr>
            <a:r>
              <a:rPr lang="en-GB" sz="3200" dirty="0">
                <a:latin typeface="Tahoma" charset="0"/>
              </a:rPr>
              <a:t>The lecture will be a bit dry since we will introduce the basic micro-economic theory that is the backbone of economic policy analysis. </a:t>
            </a:r>
          </a:p>
          <a:p>
            <a:pPr eaLnBrk="1" hangingPunct="1">
              <a:lnSpc>
                <a:spcPct val="90000"/>
              </a:lnSpc>
            </a:pPr>
            <a:r>
              <a:rPr lang="en-GB" sz="3200" dirty="0">
                <a:latin typeface="Tahoma" charset="0"/>
              </a:rPr>
              <a:t>Keep in mind, that the goal is to introduce functionality to each of the individual cells in the SAM.</a:t>
            </a:r>
            <a:endParaRPr lang="en-US" sz="3200" dirty="0">
              <a:latin typeface="Tahoma" charset="0"/>
            </a:endParaRPr>
          </a:p>
        </p:txBody>
      </p:sp>
    </p:spTree>
    <p:extLst>
      <p:ext uri="{BB962C8B-B14F-4D97-AF65-F5344CB8AC3E}">
        <p14:creationId xmlns:p14="http://schemas.microsoft.com/office/powerpoint/2010/main" val="1870835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atin typeface="Arial" charset="0"/>
              </a:rPr>
              <a:t>Linear Expenditure Systems</a:t>
            </a:r>
          </a:p>
        </p:txBody>
      </p:sp>
      <p:sp>
        <p:nvSpPr>
          <p:cNvPr id="10244" name="Rectangle 3"/>
          <p:cNvSpPr>
            <a:spLocks noGrp="1" noChangeArrowheads="1"/>
          </p:cNvSpPr>
          <p:nvPr>
            <p:ph type="body" sz="half" idx="1"/>
          </p:nvPr>
        </p:nvSpPr>
        <p:spPr>
          <a:xfrm>
            <a:off x="246063" y="1454150"/>
            <a:ext cx="8504237" cy="4413250"/>
          </a:xfrm>
        </p:spPr>
        <p:txBody>
          <a:bodyPr/>
          <a:lstStyle/>
          <a:p>
            <a:pPr eaLnBrk="1" hangingPunct="1">
              <a:lnSpc>
                <a:spcPct val="90000"/>
              </a:lnSpc>
            </a:pPr>
            <a:r>
              <a:rPr lang="en-GB" sz="2000">
                <a:latin typeface="Tahoma" charset="0"/>
              </a:rPr>
              <a:t>Economists have devised a tool to analyse preferences which meet these axioms, it is known as a utility function. </a:t>
            </a:r>
          </a:p>
          <a:p>
            <a:pPr eaLnBrk="1" hangingPunct="1">
              <a:lnSpc>
                <a:spcPct val="90000"/>
              </a:lnSpc>
            </a:pPr>
            <a:r>
              <a:rPr lang="en-GB" sz="2000">
                <a:latin typeface="Tahoma" charset="0"/>
              </a:rPr>
              <a:t>The utility function represents consumer preference ordering for alternative bundles of goods, subject of course to remaining within the limits of their budget. If </a:t>
            </a:r>
            <a:r>
              <a:rPr lang="en-GB" sz="2000" i="1">
                <a:latin typeface="Tahoma" charset="0"/>
              </a:rPr>
              <a:t>x</a:t>
            </a:r>
            <a:r>
              <a:rPr lang="en-GB" sz="2000">
                <a:latin typeface="Tahoma" charset="0"/>
              </a:rPr>
              <a:t> represents the bundle of goods (where </a:t>
            </a:r>
            <a:r>
              <a:rPr lang="en-GB" sz="2000" i="1">
                <a:latin typeface="Tahoma" charset="0"/>
              </a:rPr>
              <a:t>x</a:t>
            </a:r>
            <a:r>
              <a:rPr lang="en-GB" sz="2000">
                <a:latin typeface="Tahoma" charset="0"/>
              </a:rPr>
              <a:t> is an </a:t>
            </a:r>
            <a:r>
              <a:rPr lang="en-GB" sz="2000" i="1">
                <a:latin typeface="Tahoma" charset="0"/>
              </a:rPr>
              <a:t>n</a:t>
            </a:r>
            <a:r>
              <a:rPr lang="en-GB" sz="2000">
                <a:latin typeface="Tahoma" charset="0"/>
              </a:rPr>
              <a:t>-dimensional vector), then the consumer problem can be set up as follows:</a:t>
            </a:r>
            <a:r>
              <a:rPr lang="en-US" sz="2000">
                <a:latin typeface="Tahoma" charset="0"/>
              </a:rPr>
              <a:t> </a:t>
            </a:r>
          </a:p>
          <a:p>
            <a:pPr eaLnBrk="1" hangingPunct="1">
              <a:lnSpc>
                <a:spcPct val="90000"/>
              </a:lnSpc>
            </a:pPr>
            <a:endParaRPr lang="en-US" sz="2000">
              <a:latin typeface="Tahoma" charset="0"/>
            </a:endParaRPr>
          </a:p>
          <a:p>
            <a:pPr lvl="1" eaLnBrk="1" hangingPunct="1">
              <a:lnSpc>
                <a:spcPct val="90000"/>
              </a:lnSpc>
              <a:buFontTx/>
              <a:buNone/>
            </a:pPr>
            <a:r>
              <a:rPr lang="en-US" sz="1800">
                <a:latin typeface="Tahoma" charset="0"/>
              </a:rPr>
              <a:t>		Max U(x)	subject to</a:t>
            </a:r>
          </a:p>
          <a:p>
            <a:pPr lvl="1" eaLnBrk="1" hangingPunct="1">
              <a:lnSpc>
                <a:spcPct val="90000"/>
              </a:lnSpc>
              <a:buFontTx/>
              <a:buNone/>
            </a:pPr>
            <a:r>
              <a:rPr lang="en-GB" sz="2000">
                <a:latin typeface="Tahoma" charset="0"/>
              </a:rPr>
              <a:t>	</a:t>
            </a:r>
          </a:p>
          <a:p>
            <a:pPr lvl="1" eaLnBrk="1" hangingPunct="1">
              <a:lnSpc>
                <a:spcPct val="90000"/>
              </a:lnSpc>
              <a:buFontTx/>
              <a:buNone/>
            </a:pPr>
            <a:r>
              <a:rPr lang="en-GB" sz="2000">
                <a:latin typeface="Tahoma" charset="0"/>
              </a:rPr>
              <a:t>where </a:t>
            </a:r>
            <a:r>
              <a:rPr lang="en-GB" sz="2000" i="1">
                <a:latin typeface="Tahoma" charset="0"/>
              </a:rPr>
              <a:t>U</a:t>
            </a:r>
            <a:r>
              <a:rPr lang="en-GB" sz="2000">
                <a:latin typeface="Tahoma" charset="0"/>
              </a:rPr>
              <a:t> is a single valued function with </a:t>
            </a:r>
            <a:r>
              <a:rPr lang="en-GB" sz="2000" i="1">
                <a:latin typeface="Tahoma" charset="0"/>
              </a:rPr>
              <a:t>n</a:t>
            </a:r>
            <a:r>
              <a:rPr lang="en-GB" sz="2000">
                <a:latin typeface="Tahoma" charset="0"/>
              </a:rPr>
              <a:t> inputs, </a:t>
            </a:r>
            <a:r>
              <a:rPr lang="en-GB" sz="2000" i="1">
                <a:latin typeface="Tahoma" charset="0"/>
              </a:rPr>
              <a:t>p</a:t>
            </a:r>
            <a:r>
              <a:rPr lang="en-GB" sz="2000">
                <a:latin typeface="Tahoma" charset="0"/>
              </a:rPr>
              <a:t> is the vector</a:t>
            </a:r>
          </a:p>
          <a:p>
            <a:pPr lvl="1" eaLnBrk="1" hangingPunct="1">
              <a:lnSpc>
                <a:spcPct val="90000"/>
              </a:lnSpc>
              <a:buFontTx/>
              <a:buNone/>
            </a:pPr>
            <a:r>
              <a:rPr lang="en-GB" sz="2000">
                <a:latin typeface="Tahoma" charset="0"/>
              </a:rPr>
              <a:t>of consumer prices, and </a:t>
            </a:r>
            <a:r>
              <a:rPr lang="en-GB" sz="2000" i="1">
                <a:latin typeface="Tahoma" charset="0"/>
              </a:rPr>
              <a:t>Y</a:t>
            </a:r>
            <a:r>
              <a:rPr lang="en-GB" sz="2000">
                <a:latin typeface="Tahoma" charset="0"/>
              </a:rPr>
              <a:t> is disposable income. The constraint</a:t>
            </a:r>
          </a:p>
          <a:p>
            <a:pPr lvl="1" eaLnBrk="1" hangingPunct="1">
              <a:lnSpc>
                <a:spcPct val="90000"/>
              </a:lnSpc>
              <a:buFontTx/>
              <a:buNone/>
            </a:pPr>
            <a:r>
              <a:rPr lang="en-GB" sz="2000">
                <a:latin typeface="Tahoma" charset="0"/>
              </a:rPr>
              <a:t>is of course the consumer budget constraint, which restricts</a:t>
            </a:r>
          </a:p>
          <a:p>
            <a:pPr lvl="1" eaLnBrk="1" hangingPunct="1">
              <a:lnSpc>
                <a:spcPct val="90000"/>
              </a:lnSpc>
              <a:buFontTx/>
              <a:buNone/>
            </a:pPr>
            <a:r>
              <a:rPr lang="en-GB" sz="2000">
                <a:latin typeface="Tahoma" charset="0"/>
              </a:rPr>
              <a:t>expenditures to available income.</a:t>
            </a:r>
            <a:r>
              <a:rPr lang="en-US" sz="2000">
                <a:latin typeface="Tahoma" charset="0"/>
              </a:rPr>
              <a:t> </a:t>
            </a:r>
            <a:r>
              <a:rPr lang="en-US" sz="1800" b="1">
                <a:latin typeface="Tahoma" charset="0"/>
              </a:rPr>
              <a:t> </a:t>
            </a:r>
          </a:p>
        </p:txBody>
      </p:sp>
      <p:graphicFrame>
        <p:nvGraphicFramePr>
          <p:cNvPr id="10242" name="Object 4"/>
          <p:cNvGraphicFramePr>
            <a:graphicFrameLocks noGrp="1" noChangeAspect="1"/>
          </p:cNvGraphicFramePr>
          <p:nvPr>
            <p:ph sz="half" idx="2"/>
          </p:nvPr>
        </p:nvGraphicFramePr>
        <p:xfrm>
          <a:off x="4794250" y="3541713"/>
          <a:ext cx="1425575" cy="725487"/>
        </p:xfrm>
        <a:graphic>
          <a:graphicData uri="http://schemas.openxmlformats.org/presentationml/2006/ole">
            <mc:AlternateContent xmlns:mc="http://schemas.openxmlformats.org/markup-compatibility/2006">
              <mc:Choice xmlns:v="urn:schemas-microsoft-com:vml" Requires="v">
                <p:oleObj spid="_x0000_s161799" name="Equation" r:id="rId3" imgW="698582" imgH="355329" progId="Equation.DSMT4">
                  <p:embed/>
                </p:oleObj>
              </mc:Choice>
              <mc:Fallback>
                <p:oleObj name="Equation" r:id="rId3" imgW="698582" imgH="3553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3541713"/>
                        <a:ext cx="1425575" cy="72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21807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pPr eaLnBrk="1" hangingPunct="1"/>
            <a:r>
              <a:rPr lang="en-US">
                <a:latin typeface="Arial" charset="0"/>
              </a:rPr>
              <a:t>Linear Expenditure Systems</a:t>
            </a:r>
          </a:p>
        </p:txBody>
      </p:sp>
      <p:sp>
        <p:nvSpPr>
          <p:cNvPr id="11272" name="Rectangle 3"/>
          <p:cNvSpPr>
            <a:spLocks noGrp="1" noChangeArrowheads="1"/>
          </p:cNvSpPr>
          <p:nvPr>
            <p:ph type="body" sz="half" idx="1"/>
          </p:nvPr>
        </p:nvSpPr>
        <p:spPr>
          <a:xfrm>
            <a:off x="246063" y="1308100"/>
            <a:ext cx="8504237" cy="4649788"/>
          </a:xfrm>
        </p:spPr>
        <p:txBody>
          <a:bodyPr/>
          <a:lstStyle/>
          <a:p>
            <a:pPr eaLnBrk="1" hangingPunct="1">
              <a:lnSpc>
                <a:spcPct val="90000"/>
              </a:lnSpc>
              <a:buFontTx/>
              <a:buNone/>
            </a:pPr>
            <a:r>
              <a:rPr lang="en-GB" sz="2000">
                <a:latin typeface="Tahoma" charset="0"/>
              </a:rPr>
              <a:t>A commonly used utility function is known as the linear expenditure </a:t>
            </a:r>
          </a:p>
          <a:p>
            <a:pPr eaLnBrk="1" hangingPunct="1">
              <a:lnSpc>
                <a:spcPct val="90000"/>
              </a:lnSpc>
              <a:buFontTx/>
              <a:buNone/>
            </a:pPr>
            <a:r>
              <a:rPr lang="en-GB" sz="2000">
                <a:latin typeface="Tahoma" charset="0"/>
              </a:rPr>
              <a:t>system (LES), also known as the Stone-Geary expenditure function.</a:t>
            </a:r>
          </a:p>
          <a:p>
            <a:pPr eaLnBrk="1" hangingPunct="1">
              <a:lnSpc>
                <a:spcPct val="90000"/>
              </a:lnSpc>
              <a:buFontTx/>
              <a:buNone/>
            </a:pPr>
            <a:r>
              <a:rPr lang="en-GB" sz="2000">
                <a:latin typeface="Tahoma" charset="0"/>
              </a:rPr>
              <a:t>The form of the LES utility function,</a:t>
            </a:r>
          </a:p>
          <a:p>
            <a:pPr eaLnBrk="1" hangingPunct="1">
              <a:lnSpc>
                <a:spcPct val="90000"/>
              </a:lnSpc>
            </a:pPr>
            <a:endParaRPr lang="en-GB" sz="2000">
              <a:latin typeface="Tahoma" charset="0"/>
            </a:endParaRPr>
          </a:p>
          <a:p>
            <a:pPr eaLnBrk="1" hangingPunct="1">
              <a:lnSpc>
                <a:spcPct val="90000"/>
              </a:lnSpc>
            </a:pPr>
            <a:endParaRPr lang="en-GB" sz="2000">
              <a:latin typeface="Tahoma" charset="0"/>
            </a:endParaRPr>
          </a:p>
          <a:p>
            <a:pPr eaLnBrk="1" hangingPunct="1">
              <a:lnSpc>
                <a:spcPct val="90000"/>
              </a:lnSpc>
              <a:buFontTx/>
              <a:buNone/>
            </a:pPr>
            <a:r>
              <a:rPr lang="en-US" sz="2000">
                <a:latin typeface="Tahoma" charset="0"/>
              </a:rPr>
              <a:t>which corresponds to the Lagrangian</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whose first-order conditions</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and</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yield the individual commodity demand function</a:t>
            </a:r>
          </a:p>
        </p:txBody>
      </p:sp>
      <p:graphicFrame>
        <p:nvGraphicFramePr>
          <p:cNvPr id="11266" name="Object 5"/>
          <p:cNvGraphicFramePr>
            <a:graphicFrameLocks noGrp="1" noChangeAspect="1"/>
          </p:cNvGraphicFramePr>
          <p:nvPr>
            <p:ph sz="quarter" idx="2"/>
          </p:nvPr>
        </p:nvGraphicFramePr>
        <p:xfrm>
          <a:off x="1171575" y="2470150"/>
          <a:ext cx="2603500" cy="650875"/>
        </p:xfrm>
        <a:graphic>
          <a:graphicData uri="http://schemas.openxmlformats.org/presentationml/2006/ole">
            <mc:AlternateContent xmlns:mc="http://schemas.openxmlformats.org/markup-compatibility/2006">
              <mc:Choice xmlns:v="urn:schemas-microsoft-com:vml" Requires="v">
                <p:oleObj spid="_x0000_s162843" name="Equation" r:id="rId3" imgW="1372305" imgH="342729" progId="Equation.3">
                  <p:embed/>
                </p:oleObj>
              </mc:Choice>
              <mc:Fallback>
                <p:oleObj name="Equation" r:id="rId3" imgW="1372305" imgH="3427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2470150"/>
                        <a:ext cx="2603500" cy="650875"/>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1267" name="Object 6"/>
          <p:cNvGraphicFramePr>
            <a:graphicFrameLocks noGrp="1" noChangeAspect="1"/>
          </p:cNvGraphicFramePr>
          <p:nvPr>
            <p:ph sz="quarter" idx="3"/>
          </p:nvPr>
        </p:nvGraphicFramePr>
        <p:xfrm>
          <a:off x="1120775" y="3278188"/>
          <a:ext cx="4168775" cy="866775"/>
        </p:xfrm>
        <a:graphic>
          <a:graphicData uri="http://schemas.openxmlformats.org/presentationml/2006/ole">
            <mc:AlternateContent xmlns:mc="http://schemas.openxmlformats.org/markup-compatibility/2006">
              <mc:Choice xmlns:v="urn:schemas-microsoft-com:vml" Requires="v">
                <p:oleObj spid="_x0000_s162844" name="Equation" r:id="rId5" imgW="2198426" imgH="456851" progId="Equation.3">
                  <p:embed/>
                </p:oleObj>
              </mc:Choice>
              <mc:Fallback>
                <p:oleObj name="Equation" r:id="rId5" imgW="2198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775" y="3278188"/>
                        <a:ext cx="4168775" cy="86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8" name="Object 8"/>
          <p:cNvGraphicFramePr>
            <a:graphicFrameLocks noChangeAspect="1"/>
          </p:cNvGraphicFramePr>
          <p:nvPr/>
        </p:nvGraphicFramePr>
        <p:xfrm>
          <a:off x="914400" y="4495800"/>
          <a:ext cx="1792288" cy="744538"/>
        </p:xfrm>
        <a:graphic>
          <a:graphicData uri="http://schemas.openxmlformats.org/presentationml/2006/ole">
            <mc:AlternateContent xmlns:mc="http://schemas.openxmlformats.org/markup-compatibility/2006">
              <mc:Choice xmlns:v="urn:schemas-microsoft-com:vml" Requires="v">
                <p:oleObj spid="_x0000_s162845" name="Equation" r:id="rId7" imgW="978159" imgH="406090" progId="Equation.3">
                  <p:embed/>
                </p:oleObj>
              </mc:Choice>
              <mc:Fallback>
                <p:oleObj name="Equation" r:id="rId7" imgW="978159" imgH="4060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95800"/>
                        <a:ext cx="1792288"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9" name="Object 9"/>
          <p:cNvGraphicFramePr>
            <a:graphicFrameLocks noChangeAspect="1"/>
          </p:cNvGraphicFramePr>
          <p:nvPr/>
        </p:nvGraphicFramePr>
        <p:xfrm>
          <a:off x="4191000" y="4611688"/>
          <a:ext cx="1652588" cy="628650"/>
        </p:xfrm>
        <a:graphic>
          <a:graphicData uri="http://schemas.openxmlformats.org/presentationml/2006/ole">
            <mc:AlternateContent xmlns:mc="http://schemas.openxmlformats.org/markup-compatibility/2006">
              <mc:Choice xmlns:v="urn:schemas-microsoft-com:vml" Requires="v">
                <p:oleObj spid="_x0000_s162846" name="Equation" r:id="rId9" imgW="902140" imgH="342729" progId="Equation.3">
                  <p:embed/>
                </p:oleObj>
              </mc:Choice>
              <mc:Fallback>
                <p:oleObj name="Equation" r:id="rId9" imgW="902140" imgH="3427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611688"/>
                        <a:ext cx="1652588"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10"/>
          <p:cNvGraphicFramePr>
            <a:graphicFrameLocks noChangeAspect="1"/>
          </p:cNvGraphicFramePr>
          <p:nvPr/>
        </p:nvGraphicFramePr>
        <p:xfrm>
          <a:off x="6096000" y="5181600"/>
          <a:ext cx="1419225" cy="744538"/>
        </p:xfrm>
        <a:graphic>
          <a:graphicData uri="http://schemas.openxmlformats.org/presentationml/2006/ole">
            <mc:AlternateContent xmlns:mc="http://schemas.openxmlformats.org/markup-compatibility/2006">
              <mc:Choice xmlns:v="urn:schemas-microsoft-com:vml" Requires="v">
                <p:oleObj spid="_x0000_s162847" name="Equation" r:id="rId11" imgW="774961" imgH="406090" progId="Equation.DSMT4">
                  <p:embed/>
                </p:oleObj>
              </mc:Choice>
              <mc:Fallback>
                <p:oleObj name="Equation" r:id="rId11" imgW="774961" imgH="4060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181600"/>
                        <a:ext cx="1419225"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9503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atin typeface="Arial" charset="0"/>
              </a:rPr>
              <a:t>LES Derived Demand</a:t>
            </a:r>
          </a:p>
        </p:txBody>
      </p:sp>
      <p:sp>
        <p:nvSpPr>
          <p:cNvPr id="12294" name="Rectangle 3"/>
          <p:cNvSpPr>
            <a:spLocks noGrp="1" noChangeArrowheads="1"/>
          </p:cNvSpPr>
          <p:nvPr>
            <p:ph type="body" sz="half" idx="1"/>
          </p:nvPr>
        </p:nvSpPr>
        <p:spPr>
          <a:xfrm>
            <a:off x="246063" y="1308100"/>
            <a:ext cx="8504237" cy="5168900"/>
          </a:xfrm>
        </p:spPr>
        <p:txBody>
          <a:bodyPr/>
          <a:lstStyle/>
          <a:p>
            <a:pPr eaLnBrk="1" hangingPunct="1">
              <a:buFontTx/>
              <a:buNone/>
            </a:pPr>
            <a:r>
              <a:rPr lang="en-GB" sz="2000">
                <a:latin typeface="Tahoma" charset="0"/>
              </a:rPr>
              <a:t>To express demand as a reduced-form in prices, note that</a:t>
            </a:r>
          </a:p>
          <a:p>
            <a:pPr eaLnBrk="1" hangingPunct="1"/>
            <a:endParaRPr lang="en-GB" sz="2000">
              <a:latin typeface="Tahoma" charset="0"/>
            </a:endParaRP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so the Lagrange multiplier can be expressed as</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which can be substituted back to yield the final demand equation</a:t>
            </a:r>
          </a:p>
          <a:p>
            <a:pPr eaLnBrk="1" hangingPunct="1">
              <a:buFontTx/>
              <a:buNone/>
            </a:pPr>
            <a:r>
              <a:rPr lang="en-US" sz="2000">
                <a:latin typeface="Tahoma" charset="0"/>
              </a:rPr>
              <a:t>				</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consisting of </a:t>
            </a:r>
            <a:r>
              <a:rPr lang="ja-JP" altLang="en-US" sz="2000">
                <a:latin typeface="Tahoma" charset="0"/>
              </a:rPr>
              <a:t>“</a:t>
            </a:r>
            <a:r>
              <a:rPr lang="en-US" sz="2000">
                <a:latin typeface="Tahoma" charset="0"/>
              </a:rPr>
              <a:t>subsistence minimum</a:t>
            </a:r>
            <a:r>
              <a:rPr lang="ja-JP" altLang="en-US" sz="2000">
                <a:latin typeface="Tahoma" charset="0"/>
              </a:rPr>
              <a:t>”</a:t>
            </a:r>
            <a:r>
              <a:rPr lang="en-US" sz="2000">
                <a:latin typeface="Tahoma" charset="0"/>
              </a:rPr>
              <a:t> demand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and a defined share of </a:t>
            </a:r>
            <a:r>
              <a:rPr lang="ja-JP" altLang="en-US" sz="2000">
                <a:latin typeface="Tahoma" charset="0"/>
                <a:sym typeface="Symbol" charset="0"/>
              </a:rPr>
              <a:t>“</a:t>
            </a:r>
            <a:r>
              <a:rPr lang="en-US" sz="2000">
                <a:latin typeface="Tahoma" charset="0"/>
                <a:sym typeface="Symbol" charset="0"/>
              </a:rPr>
              <a:t>supernumerary income,</a:t>
            </a:r>
            <a:r>
              <a:rPr lang="ja-JP" altLang="en-US" sz="2000">
                <a:latin typeface="Tahoma" charset="0"/>
                <a:sym typeface="Symbol" charset="0"/>
              </a:rPr>
              <a:t>”</a:t>
            </a:r>
            <a:r>
              <a:rPr lang="en-US" sz="2000">
                <a:latin typeface="Tahoma" charset="0"/>
                <a:sym typeface="Symbol" charset="0"/>
              </a:rPr>
              <a:t> the term in parentheses.</a:t>
            </a:r>
          </a:p>
        </p:txBody>
      </p:sp>
      <p:graphicFrame>
        <p:nvGraphicFramePr>
          <p:cNvPr id="12290" name="Object 9"/>
          <p:cNvGraphicFramePr>
            <a:graphicFrameLocks noGrp="1" noChangeAspect="1"/>
          </p:cNvGraphicFramePr>
          <p:nvPr>
            <p:ph sz="quarter" idx="2"/>
          </p:nvPr>
        </p:nvGraphicFramePr>
        <p:xfrm>
          <a:off x="1052513" y="1701800"/>
          <a:ext cx="6080125" cy="831850"/>
        </p:xfrm>
        <a:graphic>
          <a:graphicData uri="http://schemas.openxmlformats.org/presentationml/2006/ole">
            <mc:AlternateContent xmlns:mc="http://schemas.openxmlformats.org/markup-compatibility/2006">
              <mc:Choice xmlns:v="urn:schemas-microsoft-com:vml" Requires="v">
                <p:oleObj spid="_x0000_s163857" name="Equation" r:id="rId3" imgW="3342314" imgH="456851" progId="Equation.3">
                  <p:embed/>
                </p:oleObj>
              </mc:Choice>
              <mc:Fallback>
                <p:oleObj name="Equation" r:id="rId3" imgW="3342314"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701800"/>
                        <a:ext cx="6080125" cy="83185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2291" name="Object 10"/>
          <p:cNvGraphicFramePr>
            <a:graphicFrameLocks noGrp="1" noChangeAspect="1"/>
          </p:cNvGraphicFramePr>
          <p:nvPr>
            <p:ph sz="quarter" idx="3"/>
          </p:nvPr>
        </p:nvGraphicFramePr>
        <p:xfrm>
          <a:off x="917575" y="3084513"/>
          <a:ext cx="1735138" cy="954087"/>
        </p:xfrm>
        <a:graphic>
          <a:graphicData uri="http://schemas.openxmlformats.org/presentationml/2006/ole">
            <mc:AlternateContent xmlns:mc="http://schemas.openxmlformats.org/markup-compatibility/2006">
              <mc:Choice xmlns:v="urn:schemas-microsoft-com:vml" Requires="v">
                <p:oleObj spid="_x0000_s163858" name="Equation" r:id="rId5" imgW="1015920" imgH="558720" progId="Equation.3">
                  <p:embed/>
                </p:oleObj>
              </mc:Choice>
              <mc:Fallback>
                <p:oleObj name="Equation" r:id="rId5" imgW="10159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 y="3084513"/>
                        <a:ext cx="1735138" cy="954087"/>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2292" name="Object 11"/>
          <p:cNvGraphicFramePr>
            <a:graphicFrameLocks noChangeAspect="1"/>
          </p:cNvGraphicFramePr>
          <p:nvPr/>
        </p:nvGraphicFramePr>
        <p:xfrm>
          <a:off x="1066800" y="4470400"/>
          <a:ext cx="2819400" cy="939800"/>
        </p:xfrm>
        <a:graphic>
          <a:graphicData uri="http://schemas.openxmlformats.org/presentationml/2006/ole">
            <mc:AlternateContent xmlns:mc="http://schemas.openxmlformats.org/markup-compatibility/2006">
              <mc:Choice xmlns:v="urn:schemas-microsoft-com:vml" Requires="v">
                <p:oleObj spid="_x0000_s163859" name="Equation" r:id="rId7" imgW="1524703" imgH="507613" progId="Equation.DSMT4">
                  <p:embed/>
                </p:oleObj>
              </mc:Choice>
              <mc:Fallback>
                <p:oleObj name="Equation" r:id="rId7" imgW="1524703" imgH="507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70400"/>
                        <a:ext cx="2819400" cy="93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42802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lstStyle/>
          <a:p>
            <a:pPr eaLnBrk="1" hangingPunct="1"/>
            <a:r>
              <a:rPr lang="en-US">
                <a:latin typeface="Arial" charset="0"/>
              </a:rPr>
              <a:t>LES Elasticities</a:t>
            </a:r>
          </a:p>
        </p:txBody>
      </p:sp>
      <p:sp>
        <p:nvSpPr>
          <p:cNvPr id="13319" name="Rectangle 3"/>
          <p:cNvSpPr>
            <a:spLocks noGrp="1" noChangeArrowheads="1"/>
          </p:cNvSpPr>
          <p:nvPr>
            <p:ph type="body" sz="half" idx="1"/>
          </p:nvPr>
        </p:nvSpPr>
        <p:spPr>
          <a:xfrm>
            <a:off x="246063" y="1370013"/>
            <a:ext cx="8504237" cy="4649787"/>
          </a:xfrm>
        </p:spPr>
        <p:txBody>
          <a:bodyPr/>
          <a:lstStyle/>
          <a:p>
            <a:pPr eaLnBrk="1" hangingPunct="1">
              <a:buFontTx/>
              <a:buNone/>
            </a:pPr>
            <a:r>
              <a:rPr lang="en-GB" sz="2000">
                <a:latin typeface="Tahoma" charset="0"/>
              </a:rPr>
              <a:t>Income elasticities can be obtained directly from</a:t>
            </a:r>
          </a:p>
          <a:p>
            <a:pPr eaLnBrk="1" hangingPunct="1">
              <a:buFontTx/>
              <a:buNone/>
            </a:pPr>
            <a:endParaRPr lang="en-GB" sz="2000">
              <a:latin typeface="Tahoma" charset="0"/>
            </a:endParaRPr>
          </a:p>
          <a:p>
            <a:pPr eaLnBrk="1" hangingPunct="1">
              <a:buFontTx/>
              <a:buNone/>
            </a:pPr>
            <a:r>
              <a:rPr lang="en-GB" sz="2000">
                <a:latin typeface="Tahoma" charset="0"/>
              </a:rPr>
              <a:t>			and, by extension</a:t>
            </a: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In words, LES income elasticities are the ratios of marginal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t>
            </a:r>
            <a:r>
              <a:rPr lang="en-US" sz="2000">
                <a:latin typeface="Tahoma" charset="0"/>
              </a:rPr>
              <a:t>to average (s</a:t>
            </a:r>
            <a:r>
              <a:rPr lang="en-US" sz="2000" baseline="-25000">
                <a:latin typeface="Tahoma" charset="0"/>
              </a:rPr>
              <a:t>i</a:t>
            </a:r>
            <a:r>
              <a:rPr lang="en-US" sz="2000">
                <a:latin typeface="Tahoma" charset="0"/>
              </a:rPr>
              <a:t>) expenditure shares.</a:t>
            </a:r>
          </a:p>
          <a:p>
            <a:pPr eaLnBrk="1" hangingPunct="1">
              <a:buFontTx/>
              <a:buNone/>
            </a:pPr>
            <a:endParaRPr lang="en-US" sz="2000">
              <a:latin typeface="Tahoma" charset="0"/>
            </a:endParaRPr>
          </a:p>
          <a:p>
            <a:pPr eaLnBrk="1" hangingPunct="1">
              <a:buFontTx/>
              <a:buNone/>
            </a:pPr>
            <a:r>
              <a:rPr lang="en-US" sz="2000">
                <a:latin typeface="Tahoma" charset="0"/>
              </a:rPr>
              <a:t>Price elasticities follow from 					   as</a:t>
            </a:r>
            <a:endParaRPr lang="en-US" sz="2000">
              <a:latin typeface="Tahoma" charset="0"/>
              <a:sym typeface="Symbol" charset="0"/>
            </a:endParaRPr>
          </a:p>
        </p:txBody>
      </p:sp>
      <p:graphicFrame>
        <p:nvGraphicFramePr>
          <p:cNvPr id="13314" name="Object 7"/>
          <p:cNvGraphicFramePr>
            <a:graphicFrameLocks noGrp="1" noChangeAspect="1"/>
          </p:cNvGraphicFramePr>
          <p:nvPr>
            <p:ph sz="quarter" idx="2"/>
          </p:nvPr>
        </p:nvGraphicFramePr>
        <p:xfrm>
          <a:off x="684213" y="1919288"/>
          <a:ext cx="1085850" cy="808037"/>
        </p:xfrm>
        <a:graphic>
          <a:graphicData uri="http://schemas.openxmlformats.org/presentationml/2006/ole">
            <mc:AlternateContent xmlns:mc="http://schemas.openxmlformats.org/markup-compatibility/2006">
              <mc:Choice xmlns:v="urn:schemas-microsoft-com:vml" Requires="v">
                <p:oleObj spid="_x0000_s164886" name="Equation" r:id="rId4" imgW="546184" imgH="406090" progId="Equation.3">
                  <p:embed/>
                </p:oleObj>
              </mc:Choice>
              <mc:Fallback>
                <p:oleObj name="Equation" r:id="rId4" imgW="546184" imgH="4060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9288"/>
                        <a:ext cx="1085850" cy="808037"/>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3315" name="Object 8"/>
          <p:cNvGraphicFramePr>
            <a:graphicFrameLocks noGrp="1" noChangeAspect="1"/>
          </p:cNvGraphicFramePr>
          <p:nvPr>
            <p:ph sz="quarter" idx="3"/>
          </p:nvPr>
        </p:nvGraphicFramePr>
        <p:xfrm>
          <a:off x="4665663" y="1860550"/>
          <a:ext cx="3228975" cy="914400"/>
        </p:xfrm>
        <a:graphic>
          <a:graphicData uri="http://schemas.openxmlformats.org/presentationml/2006/ole">
            <mc:AlternateContent xmlns:mc="http://schemas.openxmlformats.org/markup-compatibility/2006">
              <mc:Choice xmlns:v="urn:schemas-microsoft-com:vml" Requires="v">
                <p:oleObj spid="_x0000_s164887" name="Equation" r:id="rId6" imgW="1435714" imgH="406090" progId="Equation.3">
                  <p:embed/>
                </p:oleObj>
              </mc:Choice>
              <mc:Fallback>
                <p:oleObj name="Equation" r:id="rId6" imgW="1435714" imgH="4060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1860550"/>
                        <a:ext cx="3228975" cy="91440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3316" name="Object 9"/>
          <p:cNvGraphicFramePr>
            <a:graphicFrameLocks noChangeAspect="1"/>
          </p:cNvGraphicFramePr>
          <p:nvPr/>
        </p:nvGraphicFramePr>
        <p:xfrm>
          <a:off x="3581400" y="3962400"/>
          <a:ext cx="4191000" cy="793750"/>
        </p:xfrm>
        <a:graphic>
          <a:graphicData uri="http://schemas.openxmlformats.org/presentationml/2006/ole">
            <mc:AlternateContent xmlns:mc="http://schemas.openxmlformats.org/markup-compatibility/2006">
              <mc:Choice xmlns:v="urn:schemas-microsoft-com:vml" Requires="v">
                <p:oleObj spid="_x0000_s164888" name="Equation" r:id="rId8" imgW="2414594" imgH="456851" progId="Equation.3">
                  <p:embed/>
                </p:oleObj>
              </mc:Choice>
              <mc:Fallback>
                <p:oleObj name="Equation" r:id="rId8" imgW="2414594" imgH="45685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962400"/>
                        <a:ext cx="419100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17" name="Object 10"/>
          <p:cNvGraphicFramePr>
            <a:graphicFrameLocks noChangeAspect="1"/>
          </p:cNvGraphicFramePr>
          <p:nvPr/>
        </p:nvGraphicFramePr>
        <p:xfrm>
          <a:off x="533400" y="5257800"/>
          <a:ext cx="8077200" cy="814388"/>
        </p:xfrm>
        <a:graphic>
          <a:graphicData uri="http://schemas.openxmlformats.org/presentationml/2006/ole">
            <mc:AlternateContent xmlns:mc="http://schemas.openxmlformats.org/markup-compatibility/2006">
              <mc:Choice xmlns:v="urn:schemas-microsoft-com:vml" Requires="v">
                <p:oleObj spid="_x0000_s164889" name="Equation" r:id="rId10" imgW="4537001" imgH="456851" progId="Equation.DSMT4">
                  <p:embed/>
                </p:oleObj>
              </mc:Choice>
              <mc:Fallback>
                <p:oleObj name="Equation" r:id="rId10" imgW="4537001" imgH="4568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257800"/>
                        <a:ext cx="8077200"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39657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3. Other Final Demand</a:t>
            </a:r>
          </a:p>
        </p:txBody>
      </p:sp>
      <p:sp>
        <p:nvSpPr>
          <p:cNvPr id="34819" name="Rectangle 3"/>
          <p:cNvSpPr>
            <a:spLocks noGrp="1" noChangeArrowheads="1"/>
          </p:cNvSpPr>
          <p:nvPr>
            <p:ph idx="1"/>
          </p:nvPr>
        </p:nvSpPr>
        <p:spPr/>
        <p:txBody>
          <a:bodyPr/>
          <a:lstStyle/>
          <a:p>
            <a:pPr eaLnBrk="1" hangingPunct="1">
              <a:lnSpc>
                <a:spcPct val="80000"/>
              </a:lnSpc>
            </a:pPr>
            <a:r>
              <a:rPr lang="en-US" sz="2800">
                <a:latin typeface="Tahoma" charset="0"/>
              </a:rPr>
              <a:t>Other final demand accounts are represented by a single demand matrix. </a:t>
            </a:r>
          </a:p>
          <a:p>
            <a:pPr eaLnBrk="1" hangingPunct="1">
              <a:lnSpc>
                <a:spcPct val="80000"/>
              </a:lnSpc>
            </a:pPr>
            <a:r>
              <a:rPr lang="en-US" sz="2800">
                <a:latin typeface="Tahoma" charset="0"/>
              </a:rPr>
              <a:t>Examples are </a:t>
            </a:r>
          </a:p>
          <a:p>
            <a:pPr lvl="1" eaLnBrk="1" hangingPunct="1">
              <a:lnSpc>
                <a:spcPct val="80000"/>
              </a:lnSpc>
              <a:buFont typeface="Wingdings" charset="0"/>
              <a:buChar char="§"/>
            </a:pPr>
            <a:r>
              <a:rPr lang="en-US" sz="2400">
                <a:latin typeface="Tahoma" charset="0"/>
              </a:rPr>
              <a:t>government current spending</a:t>
            </a:r>
          </a:p>
          <a:p>
            <a:pPr lvl="1" eaLnBrk="1" hangingPunct="1">
              <a:lnSpc>
                <a:spcPct val="80000"/>
              </a:lnSpc>
              <a:buFont typeface="Wingdings" charset="0"/>
              <a:buChar char="§"/>
            </a:pPr>
            <a:r>
              <a:rPr lang="en-US" sz="2400">
                <a:latin typeface="Tahoma" charset="0"/>
              </a:rPr>
              <a:t>government capital spending</a:t>
            </a:r>
          </a:p>
          <a:p>
            <a:pPr lvl="1" eaLnBrk="1" hangingPunct="1">
              <a:lnSpc>
                <a:spcPct val="80000"/>
              </a:lnSpc>
              <a:buFont typeface="Wingdings" charset="0"/>
              <a:buChar char="§"/>
            </a:pPr>
            <a:r>
              <a:rPr lang="en-US" sz="2400">
                <a:latin typeface="Tahoma" charset="0"/>
              </a:rPr>
              <a:t>private capital spending</a:t>
            </a:r>
          </a:p>
          <a:p>
            <a:pPr lvl="1" eaLnBrk="1" hangingPunct="1">
              <a:lnSpc>
                <a:spcPct val="80000"/>
              </a:lnSpc>
              <a:buFont typeface="Wingdings" charset="0"/>
              <a:buChar char="§"/>
            </a:pPr>
            <a:r>
              <a:rPr lang="en-US" sz="2400">
                <a:latin typeface="Tahoma" charset="0"/>
              </a:rPr>
              <a:t>trade and transport margins for domestic and imported goods</a:t>
            </a:r>
          </a:p>
          <a:p>
            <a:pPr eaLnBrk="1" hangingPunct="1">
              <a:lnSpc>
                <a:spcPct val="80000"/>
              </a:lnSpc>
            </a:pPr>
            <a:r>
              <a:rPr lang="en-US" sz="2800">
                <a:latin typeface="Tahoma" charset="0"/>
              </a:rPr>
              <a:t>All these final demand vectors are presently assumed to have fixed (linear) expenditure shares . </a:t>
            </a:r>
          </a:p>
        </p:txBody>
      </p:sp>
    </p:spTree>
    <p:extLst>
      <p:ext uri="{BB962C8B-B14F-4D97-AF65-F5344CB8AC3E}">
        <p14:creationId xmlns:p14="http://schemas.microsoft.com/office/powerpoint/2010/main" val="358351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Government</a:t>
            </a:r>
          </a:p>
        </p:txBody>
      </p:sp>
      <p:sp>
        <p:nvSpPr>
          <p:cNvPr id="35843" name="Rectangle 3"/>
          <p:cNvSpPr>
            <a:spLocks noGrp="1" noChangeArrowheads="1"/>
          </p:cNvSpPr>
          <p:nvPr>
            <p:ph idx="1"/>
          </p:nvPr>
        </p:nvSpPr>
        <p:spPr>
          <a:xfrm>
            <a:off x="838200" y="1447800"/>
            <a:ext cx="7620000" cy="4343400"/>
          </a:xfrm>
        </p:spPr>
        <p:txBody>
          <a:bodyPr/>
          <a:lstStyle/>
          <a:p>
            <a:pPr eaLnBrk="1" hangingPunct="1">
              <a:buSzPct val="75000"/>
            </a:pPr>
            <a:r>
              <a:rPr lang="en-US" sz="2800">
                <a:latin typeface="Tahoma" charset="0"/>
              </a:rPr>
              <a:t>Government is a passive actor in the baseline, adhering to established expenditure patterns and fiscal programs</a:t>
            </a:r>
          </a:p>
          <a:p>
            <a:pPr eaLnBrk="1" hangingPunct="1">
              <a:buSzPct val="75000"/>
            </a:pPr>
            <a:r>
              <a:rPr lang="en-US" sz="2800">
                <a:latin typeface="Tahoma" charset="0"/>
              </a:rPr>
              <a:t>The model details extensive accounting for transfer relationships between institutions (fiscal, capital flows, remittances, etc.).</a:t>
            </a:r>
          </a:p>
          <a:p>
            <a:pPr eaLnBrk="1" hangingPunct="1">
              <a:buSzPct val="75000"/>
            </a:pPr>
            <a:r>
              <a:rPr lang="en-US" sz="2800">
                <a:latin typeface="Tahoma" charset="0"/>
              </a:rPr>
              <a:t>Government behavior is a primary driver of scenarios, but this behavior remains largely exogenous (subject to fiscal closure)</a:t>
            </a:r>
          </a:p>
          <a:p>
            <a:pPr eaLnBrk="1" hangingPunct="1"/>
            <a:endParaRPr lang="en-US" sz="2800">
              <a:latin typeface="Tahoma" charset="0"/>
            </a:endParaRPr>
          </a:p>
        </p:txBody>
      </p:sp>
    </p:spTree>
    <p:extLst>
      <p:ext uri="{BB962C8B-B14F-4D97-AF65-F5344CB8AC3E}">
        <p14:creationId xmlns:p14="http://schemas.microsoft.com/office/powerpoint/2010/main" val="1440480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4. Trade</a:t>
            </a:r>
          </a:p>
        </p:txBody>
      </p:sp>
      <p:sp>
        <p:nvSpPr>
          <p:cNvPr id="36867" name="Rectangle 3"/>
          <p:cNvSpPr>
            <a:spLocks noGrp="1" noChangeArrowheads="1"/>
          </p:cNvSpPr>
          <p:nvPr>
            <p:ph idx="1"/>
          </p:nvPr>
        </p:nvSpPr>
        <p:spPr>
          <a:xfrm>
            <a:off x="246063" y="1536700"/>
            <a:ext cx="8747125" cy="5168900"/>
          </a:xfrm>
        </p:spPr>
        <p:txBody>
          <a:bodyPr/>
          <a:lstStyle/>
          <a:p>
            <a:pPr eaLnBrk="1" hangingPunct="1">
              <a:lnSpc>
                <a:spcPct val="80000"/>
              </a:lnSpc>
            </a:pPr>
            <a:r>
              <a:rPr lang="en-GB" sz="2400">
                <a:latin typeface="Tahoma" charset="0"/>
              </a:rPr>
              <a:t>Trade is the final critical component of demand. In this section we will discuss exports and imports separately.</a:t>
            </a:r>
          </a:p>
          <a:p>
            <a:pPr eaLnBrk="1" hangingPunct="1">
              <a:lnSpc>
                <a:spcPct val="80000"/>
              </a:lnSpc>
            </a:pPr>
            <a:r>
              <a:rPr lang="en-GB" sz="2400">
                <a:latin typeface="Tahoma" charset="0"/>
              </a:rPr>
              <a:t>The most widely used assumption in models of imports is that they are different from domestic goods. </a:t>
            </a:r>
          </a:p>
          <a:p>
            <a:pPr eaLnBrk="1" hangingPunct="1">
              <a:lnSpc>
                <a:spcPct val="80000"/>
              </a:lnSpc>
            </a:pPr>
            <a:r>
              <a:rPr lang="en-GB" sz="2400">
                <a:latin typeface="Tahoma" charset="0"/>
              </a:rPr>
              <a:t>The degree of differentiation is critical. If there are no differences, i.e. imports are exactly the same as there domestic counterpart, then imports are just the residual between domestic production and domestic demand. </a:t>
            </a:r>
          </a:p>
          <a:p>
            <a:pPr eaLnBrk="1" hangingPunct="1">
              <a:lnSpc>
                <a:spcPct val="80000"/>
              </a:lnSpc>
            </a:pPr>
            <a:r>
              <a:rPr lang="en-GB" sz="2400">
                <a:latin typeface="Tahoma" charset="0"/>
              </a:rPr>
              <a:t>If production is greater than demand, then imports will be zero, and exports will be positive. If, on the contrary, domestic demand is greater than production, then imports will be positive (i.e. the gap between demand and production), and exports will be zero. </a:t>
            </a:r>
          </a:p>
          <a:p>
            <a:pPr eaLnBrk="1" hangingPunct="1">
              <a:lnSpc>
                <a:spcPct val="80000"/>
              </a:lnSpc>
            </a:pPr>
            <a:r>
              <a:rPr lang="en-GB" sz="2400">
                <a:latin typeface="Tahoma" charset="0"/>
              </a:rPr>
              <a:t>There are few commodities which are truly homogeneous, though some are close, e.g. cereal grains and crude oil.</a:t>
            </a:r>
            <a:r>
              <a:rPr lang="en-US" sz="2400">
                <a:latin typeface="Tahoma" charset="0"/>
              </a:rPr>
              <a:t> </a:t>
            </a:r>
          </a:p>
        </p:txBody>
      </p:sp>
    </p:spTree>
    <p:extLst>
      <p:ext uri="{BB962C8B-B14F-4D97-AF65-F5344CB8AC3E}">
        <p14:creationId xmlns:p14="http://schemas.microsoft.com/office/powerpoint/2010/main" val="123771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r>
              <a:rPr lang="en-US">
                <a:latin typeface="Arial" charset="0"/>
              </a:rPr>
              <a:t>Trade Stratification</a:t>
            </a:r>
          </a:p>
        </p:txBody>
      </p:sp>
      <p:sp>
        <p:nvSpPr>
          <p:cNvPr id="37891" name="Rectangle 2"/>
          <p:cNvSpPr>
            <a:spLocks noGrp="1" noChangeArrowheads="1"/>
          </p:cNvSpPr>
          <p:nvPr>
            <p:ph idx="1"/>
          </p:nvPr>
        </p:nvSpPr>
        <p:spPr>
          <a:xfrm>
            <a:off x="838200" y="1600200"/>
            <a:ext cx="7391400" cy="5181600"/>
          </a:xfrm>
        </p:spPr>
        <p:txBody>
          <a:bodyPr/>
          <a:lstStyle/>
          <a:p>
            <a:pPr eaLnBrk="1" hangingPunct="1"/>
            <a:r>
              <a:rPr lang="en-US" sz="2000">
                <a:latin typeface="Tahoma" charset="0"/>
              </a:rPr>
              <a:t>Demand is thought to combine in-state and imported goods in each product category with a nested CES aggregation</a:t>
            </a:r>
          </a:p>
          <a:p>
            <a:pPr eaLnBrk="1" hangingPunct="1"/>
            <a:endParaRPr lang="en-US" sz="2000">
              <a:latin typeface="Tahoma" charset="0"/>
            </a:endParaRPr>
          </a:p>
          <a:p>
            <a:pPr eaLnBrk="1" hangingPunct="1"/>
            <a:endParaRPr lang="en-US" sz="2000">
              <a:latin typeface="Tahoma" charset="0"/>
            </a:endParaRPr>
          </a:p>
          <a:p>
            <a:pPr lvl="1" eaLnBrk="1" hangingPunct="1">
              <a:buFontTx/>
              <a:buNone/>
            </a:pPr>
            <a:endParaRPr lang="en-US" sz="1800">
              <a:latin typeface="Tahoma"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a:p>
            <a:pPr eaLnBrk="1" hangingPunct="1"/>
            <a:r>
              <a:rPr lang="en-US" sz="2000">
                <a:latin typeface="Tahoma" charset="0"/>
              </a:rPr>
              <a:t>Output is modeled symmetrically with a dual nested CET structure </a:t>
            </a:r>
          </a:p>
          <a:p>
            <a:pPr eaLnBrk="1" hangingPunct="1"/>
            <a:endParaRPr lang="en-US" sz="2000">
              <a:latin typeface="Tahoma" charset="0"/>
            </a:endParaRPr>
          </a:p>
          <a:p>
            <a:pPr eaLnBrk="1" hangingPunct="1"/>
            <a:endParaRPr lang="en-US" sz="2000">
              <a:latin typeface="Tahoma" charset="0"/>
            </a:endParaRPr>
          </a:p>
        </p:txBody>
      </p:sp>
      <p:sp>
        <p:nvSpPr>
          <p:cNvPr id="64516" name="Text Box 4"/>
          <p:cNvSpPr txBox="1">
            <a:spLocks noChangeArrowheads="1"/>
          </p:cNvSpPr>
          <p:nvPr/>
        </p:nvSpPr>
        <p:spPr bwMode="auto">
          <a:xfrm>
            <a:off x="4572000" y="3552825"/>
            <a:ext cx="1981200" cy="3952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Imports/Exports</a:t>
            </a:r>
          </a:p>
        </p:txBody>
      </p:sp>
      <p:sp>
        <p:nvSpPr>
          <p:cNvPr id="64517" name="Text Box 5"/>
          <p:cNvSpPr txBox="1">
            <a:spLocks noChangeArrowheads="1"/>
          </p:cNvSpPr>
          <p:nvPr/>
        </p:nvSpPr>
        <p:spPr bwMode="auto">
          <a:xfrm>
            <a:off x="1524000" y="3567113"/>
            <a:ext cx="1828800" cy="3952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In-State Goods</a:t>
            </a:r>
          </a:p>
        </p:txBody>
      </p:sp>
      <p:sp>
        <p:nvSpPr>
          <p:cNvPr id="64518" name="Text Box 6"/>
          <p:cNvSpPr txBox="1">
            <a:spLocks noChangeArrowheads="1"/>
          </p:cNvSpPr>
          <p:nvPr/>
        </p:nvSpPr>
        <p:spPr bwMode="auto">
          <a:xfrm>
            <a:off x="2209800" y="2438400"/>
            <a:ext cx="3657600" cy="3952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Aggregate Demand/Supply</a:t>
            </a:r>
          </a:p>
        </p:txBody>
      </p:sp>
      <p:cxnSp>
        <p:nvCxnSpPr>
          <p:cNvPr id="64519" name="AutoShape 7"/>
          <p:cNvCxnSpPr>
            <a:cxnSpLocks noChangeShapeType="1"/>
            <a:stCxn id="64518" idx="2"/>
            <a:endCxn id="64516" idx="0"/>
          </p:cNvCxnSpPr>
          <p:nvPr/>
        </p:nvCxnSpPr>
        <p:spPr bwMode="auto">
          <a:xfrm>
            <a:off x="4038600" y="2847975"/>
            <a:ext cx="1524000" cy="690563"/>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0" name="AutoShape 8"/>
          <p:cNvCxnSpPr>
            <a:cxnSpLocks noChangeShapeType="1"/>
            <a:stCxn id="64518" idx="2"/>
            <a:endCxn id="64517" idx="0"/>
          </p:cNvCxnSpPr>
          <p:nvPr/>
        </p:nvCxnSpPr>
        <p:spPr bwMode="auto">
          <a:xfrm flipH="1">
            <a:off x="2438400" y="2847975"/>
            <a:ext cx="1600200" cy="704850"/>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1" name="AutoShape 9"/>
          <p:cNvCxnSpPr>
            <a:cxnSpLocks noChangeShapeType="1"/>
            <a:stCxn id="64516" idx="2"/>
            <a:endCxn id="64524" idx="0"/>
          </p:cNvCxnSpPr>
          <p:nvPr/>
        </p:nvCxnSpPr>
        <p:spPr bwMode="auto">
          <a:xfrm>
            <a:off x="5562600" y="3962400"/>
            <a:ext cx="1295400" cy="657225"/>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cxnSp>
        <p:nvCxnSpPr>
          <p:cNvPr id="64522" name="AutoShape 10"/>
          <p:cNvCxnSpPr>
            <a:cxnSpLocks noChangeShapeType="1"/>
            <a:stCxn id="64516" idx="2"/>
            <a:endCxn id="64523" idx="0"/>
          </p:cNvCxnSpPr>
          <p:nvPr/>
        </p:nvCxnSpPr>
        <p:spPr bwMode="auto">
          <a:xfrm flipH="1">
            <a:off x="4114800" y="3962400"/>
            <a:ext cx="1447800" cy="657225"/>
          </a:xfrm>
          <a:prstGeom prst="straightConnector1">
            <a:avLst/>
          </a:prstGeom>
          <a:noFill/>
          <a:ln w="31750">
            <a:solidFill>
              <a:srgbClr val="990000"/>
            </a:solidFill>
            <a:round/>
            <a:headEnd/>
            <a:tailEnd type="triangle" w="med" len="med"/>
          </a:ln>
          <a:extLst>
            <a:ext uri="{909E8E84-426E-40dd-AFC4-6F175D3DCCD1}">
              <a14:hiddenFill xmlns:a14="http://schemas.microsoft.com/office/drawing/2010/main" xmlns="">
                <a:noFill/>
              </a14:hiddenFill>
            </a:ext>
          </a:extLst>
        </p:spPr>
      </p:cxnSp>
      <p:sp>
        <p:nvSpPr>
          <p:cNvPr id="64523" name="Text Box 11"/>
          <p:cNvSpPr txBox="1">
            <a:spLocks noChangeArrowheads="1"/>
          </p:cNvSpPr>
          <p:nvPr/>
        </p:nvSpPr>
        <p:spPr bwMode="auto">
          <a:xfrm>
            <a:off x="3352800" y="4633913"/>
            <a:ext cx="1524000" cy="3952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Rest of USA</a:t>
            </a:r>
          </a:p>
        </p:txBody>
      </p:sp>
      <p:sp>
        <p:nvSpPr>
          <p:cNvPr id="64524" name="Text Box 12"/>
          <p:cNvSpPr txBox="1">
            <a:spLocks noChangeArrowheads="1"/>
          </p:cNvSpPr>
          <p:nvPr/>
        </p:nvSpPr>
        <p:spPr bwMode="auto">
          <a:xfrm>
            <a:off x="6019800" y="4633913"/>
            <a:ext cx="1676400" cy="3952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Rest of World</a:t>
            </a:r>
          </a:p>
        </p:txBody>
      </p:sp>
      <p:sp>
        <p:nvSpPr>
          <p:cNvPr id="64525" name="Text Box 13"/>
          <p:cNvSpPr txBox="1">
            <a:spLocks noChangeArrowheads="1"/>
          </p:cNvSpPr>
          <p:nvPr/>
        </p:nvSpPr>
        <p:spPr bwMode="auto">
          <a:xfrm>
            <a:off x="3276600" y="31242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
        <p:nvSpPr>
          <p:cNvPr id="64526" name="Text Box 14"/>
          <p:cNvSpPr txBox="1">
            <a:spLocks noChangeArrowheads="1"/>
          </p:cNvSpPr>
          <p:nvPr/>
        </p:nvSpPr>
        <p:spPr bwMode="auto">
          <a:xfrm>
            <a:off x="4800600" y="4205288"/>
            <a:ext cx="152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Tree>
    <p:extLst>
      <p:ext uri="{BB962C8B-B14F-4D97-AF65-F5344CB8AC3E}">
        <p14:creationId xmlns:p14="http://schemas.microsoft.com/office/powerpoint/2010/main" val="2918318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20"/>
                                        </p:tgtEl>
                                        <p:attrNameLst>
                                          <p:attrName>style.visibility</p:attrName>
                                        </p:attrNameLst>
                                      </p:cBhvr>
                                      <p:to>
                                        <p:strVal val="visible"/>
                                      </p:to>
                                    </p:set>
                                    <p:anim calcmode="lin" valueType="num">
                                      <p:cBhvr additive="base">
                                        <p:cTn id="13" dur="500" fill="hold"/>
                                        <p:tgtEl>
                                          <p:spTgt spid="64520"/>
                                        </p:tgtEl>
                                        <p:attrNameLst>
                                          <p:attrName>ppt_x</p:attrName>
                                        </p:attrNameLst>
                                      </p:cBhvr>
                                      <p:tavLst>
                                        <p:tav tm="0">
                                          <p:val>
                                            <p:strVal val="#ppt_x"/>
                                          </p:val>
                                        </p:tav>
                                        <p:tav tm="100000">
                                          <p:val>
                                            <p:strVal val="#ppt_x"/>
                                          </p:val>
                                        </p:tav>
                                      </p:tavLst>
                                    </p:anim>
                                    <p:anim calcmode="lin" valueType="num">
                                      <p:cBhvr additive="base">
                                        <p:cTn id="14" dur="500" fill="hold"/>
                                        <p:tgtEl>
                                          <p:spTgt spid="645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4519"/>
                                        </p:tgtEl>
                                        <p:attrNameLst>
                                          <p:attrName>style.visibility</p:attrName>
                                        </p:attrNameLst>
                                      </p:cBhvr>
                                      <p:to>
                                        <p:strVal val="visible"/>
                                      </p:to>
                                    </p:set>
                                    <p:anim calcmode="lin" valueType="num">
                                      <p:cBhvr additive="base">
                                        <p:cTn id="17" dur="500" fill="hold"/>
                                        <p:tgtEl>
                                          <p:spTgt spid="64519"/>
                                        </p:tgtEl>
                                        <p:attrNameLst>
                                          <p:attrName>ppt_x</p:attrName>
                                        </p:attrNameLst>
                                      </p:cBhvr>
                                      <p:tavLst>
                                        <p:tav tm="0">
                                          <p:val>
                                            <p:strVal val="#ppt_x"/>
                                          </p:val>
                                        </p:tav>
                                        <p:tav tm="100000">
                                          <p:val>
                                            <p:strVal val="#ppt_x"/>
                                          </p:val>
                                        </p:tav>
                                      </p:tavLst>
                                    </p:anim>
                                    <p:anim calcmode="lin" valueType="num">
                                      <p:cBhvr additive="base">
                                        <p:cTn id="18" dur="500" fill="hold"/>
                                        <p:tgtEl>
                                          <p:spTgt spid="645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17"/>
                                        </p:tgtEl>
                                        <p:attrNameLst>
                                          <p:attrName>style.visibility</p:attrName>
                                        </p:attrNameLst>
                                      </p:cBhvr>
                                      <p:to>
                                        <p:strVal val="visible"/>
                                      </p:to>
                                    </p:set>
                                    <p:anim calcmode="lin" valueType="num">
                                      <p:cBhvr additive="base">
                                        <p:cTn id="21" dur="500" fill="hold"/>
                                        <p:tgtEl>
                                          <p:spTgt spid="64517"/>
                                        </p:tgtEl>
                                        <p:attrNameLst>
                                          <p:attrName>ppt_x</p:attrName>
                                        </p:attrNameLst>
                                      </p:cBhvr>
                                      <p:tavLst>
                                        <p:tav tm="0">
                                          <p:val>
                                            <p:strVal val="#ppt_x"/>
                                          </p:val>
                                        </p:tav>
                                        <p:tav tm="100000">
                                          <p:val>
                                            <p:strVal val="#ppt_x"/>
                                          </p:val>
                                        </p:tav>
                                      </p:tavLst>
                                    </p:anim>
                                    <p:anim calcmode="lin" valueType="num">
                                      <p:cBhvr additive="base">
                                        <p:cTn id="22" dur="500" fill="hold"/>
                                        <p:tgtEl>
                                          <p:spTgt spid="645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6"/>
                                        </p:tgtEl>
                                        <p:attrNameLst>
                                          <p:attrName>style.visibility</p:attrName>
                                        </p:attrNameLst>
                                      </p:cBhvr>
                                      <p:to>
                                        <p:strVal val="visible"/>
                                      </p:to>
                                    </p:set>
                                    <p:anim calcmode="lin" valueType="num">
                                      <p:cBhvr additive="base">
                                        <p:cTn id="25" dur="500" fill="hold"/>
                                        <p:tgtEl>
                                          <p:spTgt spid="64516"/>
                                        </p:tgtEl>
                                        <p:attrNameLst>
                                          <p:attrName>ppt_x</p:attrName>
                                        </p:attrNameLst>
                                      </p:cBhvr>
                                      <p:tavLst>
                                        <p:tav tm="0">
                                          <p:val>
                                            <p:strVal val="#ppt_x"/>
                                          </p:val>
                                        </p:tav>
                                        <p:tav tm="100000">
                                          <p:val>
                                            <p:strVal val="#ppt_x"/>
                                          </p:val>
                                        </p:tav>
                                      </p:tavLst>
                                    </p:anim>
                                    <p:anim calcmode="lin" valueType="num">
                                      <p:cBhvr additive="base">
                                        <p:cTn id="26"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22"/>
                                        </p:tgtEl>
                                        <p:attrNameLst>
                                          <p:attrName>style.visibility</p:attrName>
                                        </p:attrNameLst>
                                      </p:cBhvr>
                                      <p:to>
                                        <p:strVal val="visible"/>
                                      </p:to>
                                    </p:set>
                                    <p:anim calcmode="lin" valueType="num">
                                      <p:cBhvr additive="base">
                                        <p:cTn id="31" dur="500" fill="hold"/>
                                        <p:tgtEl>
                                          <p:spTgt spid="64522"/>
                                        </p:tgtEl>
                                        <p:attrNameLst>
                                          <p:attrName>ppt_x</p:attrName>
                                        </p:attrNameLst>
                                      </p:cBhvr>
                                      <p:tavLst>
                                        <p:tav tm="0">
                                          <p:val>
                                            <p:strVal val="#ppt_x"/>
                                          </p:val>
                                        </p:tav>
                                        <p:tav tm="100000">
                                          <p:val>
                                            <p:strVal val="#ppt_x"/>
                                          </p:val>
                                        </p:tav>
                                      </p:tavLst>
                                    </p:anim>
                                    <p:anim calcmode="lin" valueType="num">
                                      <p:cBhvr additive="base">
                                        <p:cTn id="32" dur="500" fill="hold"/>
                                        <p:tgtEl>
                                          <p:spTgt spid="645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4521"/>
                                        </p:tgtEl>
                                        <p:attrNameLst>
                                          <p:attrName>style.visibility</p:attrName>
                                        </p:attrNameLst>
                                      </p:cBhvr>
                                      <p:to>
                                        <p:strVal val="visible"/>
                                      </p:to>
                                    </p:set>
                                    <p:anim calcmode="lin" valueType="num">
                                      <p:cBhvr additive="base">
                                        <p:cTn id="35" dur="500" fill="hold"/>
                                        <p:tgtEl>
                                          <p:spTgt spid="64521"/>
                                        </p:tgtEl>
                                        <p:attrNameLst>
                                          <p:attrName>ppt_x</p:attrName>
                                        </p:attrNameLst>
                                      </p:cBhvr>
                                      <p:tavLst>
                                        <p:tav tm="0">
                                          <p:val>
                                            <p:strVal val="#ppt_x"/>
                                          </p:val>
                                        </p:tav>
                                        <p:tav tm="100000">
                                          <p:val>
                                            <p:strVal val="#ppt_x"/>
                                          </p:val>
                                        </p:tav>
                                      </p:tavLst>
                                    </p:anim>
                                    <p:anim calcmode="lin" valueType="num">
                                      <p:cBhvr additive="base">
                                        <p:cTn id="36" dur="500" fill="hold"/>
                                        <p:tgtEl>
                                          <p:spTgt spid="645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523"/>
                                        </p:tgtEl>
                                        <p:attrNameLst>
                                          <p:attrName>style.visibility</p:attrName>
                                        </p:attrNameLst>
                                      </p:cBhvr>
                                      <p:to>
                                        <p:strVal val="visible"/>
                                      </p:to>
                                    </p:set>
                                    <p:anim calcmode="lin" valueType="num">
                                      <p:cBhvr additive="base">
                                        <p:cTn id="39" dur="500" fill="hold"/>
                                        <p:tgtEl>
                                          <p:spTgt spid="64523"/>
                                        </p:tgtEl>
                                        <p:attrNameLst>
                                          <p:attrName>ppt_x</p:attrName>
                                        </p:attrNameLst>
                                      </p:cBhvr>
                                      <p:tavLst>
                                        <p:tav tm="0">
                                          <p:val>
                                            <p:strVal val="#ppt_x"/>
                                          </p:val>
                                        </p:tav>
                                        <p:tav tm="100000">
                                          <p:val>
                                            <p:strVal val="#ppt_x"/>
                                          </p:val>
                                        </p:tav>
                                      </p:tavLst>
                                    </p:anim>
                                    <p:anim calcmode="lin" valueType="num">
                                      <p:cBhvr additive="base">
                                        <p:cTn id="40" dur="500" fill="hold"/>
                                        <p:tgtEl>
                                          <p:spTgt spid="645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524"/>
                                        </p:tgtEl>
                                        <p:attrNameLst>
                                          <p:attrName>style.visibility</p:attrName>
                                        </p:attrNameLst>
                                      </p:cBhvr>
                                      <p:to>
                                        <p:strVal val="visible"/>
                                      </p:to>
                                    </p:set>
                                    <p:anim calcmode="lin" valueType="num">
                                      <p:cBhvr additive="base">
                                        <p:cTn id="43" dur="500" fill="hold"/>
                                        <p:tgtEl>
                                          <p:spTgt spid="64524"/>
                                        </p:tgtEl>
                                        <p:attrNameLst>
                                          <p:attrName>ppt_x</p:attrName>
                                        </p:attrNameLst>
                                      </p:cBhvr>
                                      <p:tavLst>
                                        <p:tav tm="0">
                                          <p:val>
                                            <p:strVal val="#ppt_x"/>
                                          </p:val>
                                        </p:tav>
                                        <p:tav tm="100000">
                                          <p:val>
                                            <p:strVal val="#ppt_x"/>
                                          </p:val>
                                        </p:tav>
                                      </p:tavLst>
                                    </p:anim>
                                    <p:anim calcmode="lin" valueType="num">
                                      <p:cBhvr additive="base">
                                        <p:cTn id="44" dur="500" fill="hold"/>
                                        <p:tgtEl>
                                          <p:spTgt spid="645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525"/>
                                        </p:tgtEl>
                                        <p:attrNameLst>
                                          <p:attrName>style.visibility</p:attrName>
                                        </p:attrNameLst>
                                      </p:cBhvr>
                                      <p:to>
                                        <p:strVal val="visible"/>
                                      </p:to>
                                    </p:set>
                                    <p:anim calcmode="lin" valueType="num">
                                      <p:cBhvr additive="base">
                                        <p:cTn id="47" dur="500" fill="hold"/>
                                        <p:tgtEl>
                                          <p:spTgt spid="64525"/>
                                        </p:tgtEl>
                                        <p:attrNameLst>
                                          <p:attrName>ppt_x</p:attrName>
                                        </p:attrNameLst>
                                      </p:cBhvr>
                                      <p:tavLst>
                                        <p:tav tm="0">
                                          <p:val>
                                            <p:strVal val="#ppt_x"/>
                                          </p:val>
                                        </p:tav>
                                        <p:tav tm="100000">
                                          <p:val>
                                            <p:strVal val="#ppt_x"/>
                                          </p:val>
                                        </p:tav>
                                      </p:tavLst>
                                    </p:anim>
                                    <p:anim calcmode="lin" valueType="num">
                                      <p:cBhvr additive="base">
                                        <p:cTn id="48" dur="500" fill="hold"/>
                                        <p:tgtEl>
                                          <p:spTgt spid="645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526"/>
                                        </p:tgtEl>
                                        <p:attrNameLst>
                                          <p:attrName>style.visibility</p:attrName>
                                        </p:attrNameLst>
                                      </p:cBhvr>
                                      <p:to>
                                        <p:strVal val="visible"/>
                                      </p:to>
                                    </p:set>
                                    <p:anim calcmode="lin" valueType="num">
                                      <p:cBhvr additive="base">
                                        <p:cTn id="51" dur="500" fill="hold"/>
                                        <p:tgtEl>
                                          <p:spTgt spid="64526"/>
                                        </p:tgtEl>
                                        <p:attrNameLst>
                                          <p:attrName>ppt_x</p:attrName>
                                        </p:attrNameLst>
                                      </p:cBhvr>
                                      <p:tavLst>
                                        <p:tav tm="0">
                                          <p:val>
                                            <p:strVal val="#ppt_x"/>
                                          </p:val>
                                        </p:tav>
                                        <p:tav tm="100000">
                                          <p:val>
                                            <p:strVal val="#ppt_x"/>
                                          </p:val>
                                        </p:tav>
                                      </p:tavLst>
                                    </p:anim>
                                    <p:anim calcmode="lin" valueType="num">
                                      <p:cBhvr additive="base">
                                        <p:cTn id="52" dur="500" fill="hold"/>
                                        <p:tgtEl>
                                          <p:spTgt spid="64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23" grpId="0" animBg="1"/>
      <p:bldP spid="64524" grpId="0" animBg="1"/>
      <p:bldP spid="64525" grpId="0"/>
      <p:bldP spid="645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p:txBody>
          <a:bodyPr/>
          <a:lstStyle/>
          <a:p>
            <a:pPr eaLnBrk="1" hangingPunct="1"/>
            <a:r>
              <a:rPr lang="en-US">
                <a:latin typeface="Arial" charset="0"/>
              </a:rPr>
              <a:t>Trade Analytically - Imports</a:t>
            </a:r>
          </a:p>
        </p:txBody>
      </p:sp>
      <p:sp>
        <p:nvSpPr>
          <p:cNvPr id="14346" name="Rectangle 3"/>
          <p:cNvSpPr>
            <a:spLocks noGrp="1" noChangeArrowheads="1"/>
          </p:cNvSpPr>
          <p:nvPr>
            <p:ph type="body" sz="half" idx="1"/>
          </p:nvPr>
        </p:nvSpPr>
        <p:spPr>
          <a:xfrm>
            <a:off x="246063" y="1384300"/>
            <a:ext cx="8593137" cy="4940300"/>
          </a:xfrm>
        </p:spPr>
        <p:txBody>
          <a:bodyPr/>
          <a:lstStyle/>
          <a:p>
            <a:pPr eaLnBrk="1" hangingPunct="1">
              <a:lnSpc>
                <a:spcPct val="90000"/>
              </a:lnSpc>
              <a:buFontTx/>
              <a:buNone/>
            </a:pPr>
            <a:r>
              <a:rPr lang="en-US" sz="2000">
                <a:latin typeface="Tahoma" charset="0"/>
              </a:rPr>
              <a:t>Denoting domestic demand by XD and imports by XM, total demand is modeled with the CES preference function</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Min(PD</a:t>
            </a:r>
            <a:r>
              <a:rPr lang="en-US" sz="2000">
                <a:latin typeface="Tahoma" charset="0"/>
                <a:cs typeface="Arial" charset="0"/>
              </a:rPr>
              <a:t>•XD+PM•XM)    subject to </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where  PD and PM denote prices for domestic and imported goods</a:t>
            </a:r>
          </a:p>
          <a:p>
            <a:pPr eaLnBrk="1" hangingPunct="1">
              <a:lnSpc>
                <a:spcPct val="90000"/>
              </a:lnSpc>
              <a:buFontTx/>
              <a:buNone/>
            </a:pPr>
            <a:r>
              <a:rPr lang="en-US" sz="2000">
                <a:latin typeface="Tahoma" charset="0"/>
              </a:rPr>
              <a:t>and XA is aggregate demand. Passing over derivations from the</a:t>
            </a:r>
          </a:p>
          <a:p>
            <a:pPr eaLnBrk="1" hangingPunct="1">
              <a:lnSpc>
                <a:spcPct val="90000"/>
              </a:lnSpc>
              <a:buFontTx/>
              <a:buNone/>
            </a:pPr>
            <a:r>
              <a:rPr lang="en-US" sz="2000">
                <a:latin typeface="Tahoma" charset="0"/>
              </a:rPr>
              <a:t>production analytics, we have the following reduced forms</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where</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and					     denotes the price index of XA.</a:t>
            </a:r>
          </a:p>
        </p:txBody>
      </p:sp>
      <p:graphicFrame>
        <p:nvGraphicFramePr>
          <p:cNvPr id="14338" name="Object 4"/>
          <p:cNvGraphicFramePr>
            <a:graphicFrameLocks noGrp="1" noChangeAspect="1"/>
          </p:cNvGraphicFramePr>
          <p:nvPr>
            <p:ph sz="quarter" idx="2"/>
          </p:nvPr>
        </p:nvGraphicFramePr>
        <p:xfrm>
          <a:off x="4738688" y="2122488"/>
          <a:ext cx="3262312" cy="620712"/>
        </p:xfrm>
        <a:graphic>
          <a:graphicData uri="http://schemas.openxmlformats.org/presentationml/2006/ole">
            <mc:AlternateContent xmlns:mc="http://schemas.openxmlformats.org/markup-compatibility/2006">
              <mc:Choice xmlns:v="urn:schemas-microsoft-com:vml" Requires="v">
                <p:oleObj spid="_x0000_s171045" name="Equation" r:id="rId3" imgW="1601083" imgH="304568" progId="Equation.3">
                  <p:embed/>
                </p:oleObj>
              </mc:Choice>
              <mc:Fallback>
                <p:oleObj name="Equation" r:id="rId3" imgW="1601083" imgH="3045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122488"/>
                        <a:ext cx="3262312"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39" name="Object 6"/>
          <p:cNvGraphicFramePr>
            <a:graphicFrameLocks noGrp="1" noChangeAspect="1"/>
          </p:cNvGraphicFramePr>
          <p:nvPr>
            <p:ph sz="quarter" idx="3"/>
          </p:nvPr>
        </p:nvGraphicFramePr>
        <p:xfrm>
          <a:off x="420688" y="4267200"/>
          <a:ext cx="2357437" cy="881063"/>
        </p:xfrm>
        <a:graphic>
          <a:graphicData uri="http://schemas.openxmlformats.org/presentationml/2006/ole">
            <mc:AlternateContent xmlns:mc="http://schemas.openxmlformats.org/markup-compatibility/2006">
              <mc:Choice xmlns:v="urn:schemas-microsoft-com:vml" Requires="v">
                <p:oleObj spid="_x0000_s171046" name="Equation" r:id="rId5" imgW="1257120" imgH="469800" progId="Equation.3">
                  <p:embed/>
                </p:oleObj>
              </mc:Choice>
              <mc:Fallback>
                <p:oleObj name="Equation" r:id="rId5" imgW="12571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4267200"/>
                        <a:ext cx="2357437" cy="88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0" name="Object 8"/>
          <p:cNvGraphicFramePr>
            <a:graphicFrameLocks noChangeAspect="1"/>
          </p:cNvGraphicFramePr>
          <p:nvPr/>
        </p:nvGraphicFramePr>
        <p:xfrm>
          <a:off x="3048000" y="4267200"/>
          <a:ext cx="2568575" cy="881063"/>
        </p:xfrm>
        <a:graphic>
          <a:graphicData uri="http://schemas.openxmlformats.org/presentationml/2006/ole">
            <mc:AlternateContent xmlns:mc="http://schemas.openxmlformats.org/markup-compatibility/2006">
              <mc:Choice xmlns:v="urn:schemas-microsoft-com:vml" Requires="v">
                <p:oleObj spid="_x0000_s171047" name="Equation" r:id="rId7" imgW="1258096" imgH="431291" progId="Equation.3">
                  <p:embed/>
                </p:oleObj>
              </mc:Choice>
              <mc:Fallback>
                <p:oleObj name="Equation" r:id="rId7" imgW="1258096" imgH="4312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267200"/>
                        <a:ext cx="2568575" cy="88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1" name="Object 9"/>
          <p:cNvGraphicFramePr>
            <a:graphicFrameLocks noChangeAspect="1"/>
          </p:cNvGraphicFramePr>
          <p:nvPr/>
        </p:nvGraphicFramePr>
        <p:xfrm>
          <a:off x="1119188" y="5486400"/>
          <a:ext cx="3986212" cy="620713"/>
        </p:xfrm>
        <a:graphic>
          <a:graphicData uri="http://schemas.openxmlformats.org/presentationml/2006/ole">
            <mc:AlternateContent xmlns:mc="http://schemas.openxmlformats.org/markup-compatibility/2006">
              <mc:Choice xmlns:v="urn:schemas-microsoft-com:vml" Requires="v">
                <p:oleObj spid="_x0000_s171048" name="Equation" r:id="rId9" imgW="1957039" imgH="304568" progId="Equation.3">
                  <p:embed/>
                </p:oleObj>
              </mc:Choice>
              <mc:Fallback>
                <p:oleObj name="Equation" r:id="rId9" imgW="1957039"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188" y="5486400"/>
                        <a:ext cx="3986212"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7" name="AutoShape 10"/>
          <p:cNvSpPr>
            <a:spLocks/>
          </p:cNvSpPr>
          <p:nvPr/>
        </p:nvSpPr>
        <p:spPr bwMode="auto">
          <a:xfrm>
            <a:off x="6629400" y="4114800"/>
            <a:ext cx="76200" cy="1371600"/>
          </a:xfrm>
          <a:prstGeom prst="leftBracket">
            <a:avLst>
              <a:gd name="adj" fmla="val 1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14342" name="Object 11"/>
          <p:cNvGraphicFramePr>
            <a:graphicFrameLocks noChangeAspect="1"/>
          </p:cNvGraphicFramePr>
          <p:nvPr/>
        </p:nvGraphicFramePr>
        <p:xfrm>
          <a:off x="6781800" y="4037013"/>
          <a:ext cx="925513" cy="427037"/>
        </p:xfrm>
        <a:graphic>
          <a:graphicData uri="http://schemas.openxmlformats.org/presentationml/2006/ole">
            <mc:AlternateContent xmlns:mc="http://schemas.openxmlformats.org/markup-compatibility/2006">
              <mc:Choice xmlns:v="urn:schemas-microsoft-com:vml" Requires="v">
                <p:oleObj spid="_x0000_s171049" name="Equation" r:id="rId11" imgW="495384" imgH="228246" progId="Equation.3">
                  <p:embed/>
                </p:oleObj>
              </mc:Choice>
              <mc:Fallback>
                <p:oleObj name="Equation" r:id="rId11" imgW="4953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037013"/>
                        <a:ext cx="925513"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3" name="Object 12"/>
          <p:cNvGraphicFramePr>
            <a:graphicFrameLocks noChangeAspect="1"/>
          </p:cNvGraphicFramePr>
          <p:nvPr/>
        </p:nvGraphicFramePr>
        <p:xfrm>
          <a:off x="6781800" y="4418013"/>
          <a:ext cx="949325" cy="427037"/>
        </p:xfrm>
        <a:graphic>
          <a:graphicData uri="http://schemas.openxmlformats.org/presentationml/2006/ole">
            <mc:AlternateContent xmlns:mc="http://schemas.openxmlformats.org/markup-compatibility/2006">
              <mc:Choice xmlns:v="urn:schemas-microsoft-com:vml" Requires="v">
                <p:oleObj spid="_x0000_s171050" name="Equation" r:id="rId13" imgW="507994" imgH="228246" progId="Equation.3">
                  <p:embed/>
                </p:oleObj>
              </mc:Choice>
              <mc:Fallback>
                <p:oleObj name="Equation" r:id="rId13" imgW="50799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418013"/>
                        <a:ext cx="9493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4" name="Object 13"/>
          <p:cNvGraphicFramePr>
            <a:graphicFrameLocks noChangeAspect="1"/>
          </p:cNvGraphicFramePr>
          <p:nvPr/>
        </p:nvGraphicFramePr>
        <p:xfrm>
          <a:off x="6781800" y="4799013"/>
          <a:ext cx="1066800" cy="687387"/>
        </p:xfrm>
        <a:graphic>
          <a:graphicData uri="http://schemas.openxmlformats.org/presentationml/2006/ole">
            <mc:AlternateContent xmlns:mc="http://schemas.openxmlformats.org/markup-compatibility/2006">
              <mc:Choice xmlns:v="urn:schemas-microsoft-com:vml" Requires="v">
                <p:oleObj spid="_x0000_s171051"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799013"/>
                        <a:ext cx="1066800"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0337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p:nvPr>
        </p:nvSpPr>
        <p:spPr/>
        <p:txBody>
          <a:bodyPr/>
          <a:lstStyle/>
          <a:p>
            <a:pPr eaLnBrk="1" hangingPunct="1"/>
            <a:r>
              <a:rPr lang="en-US">
                <a:latin typeface="Arial" charset="0"/>
              </a:rPr>
              <a:t>Trade Analytically - Exports</a:t>
            </a:r>
          </a:p>
        </p:txBody>
      </p:sp>
      <p:sp>
        <p:nvSpPr>
          <p:cNvPr id="15370" name="Rectangle 3"/>
          <p:cNvSpPr>
            <a:spLocks noGrp="1" noChangeArrowheads="1"/>
          </p:cNvSpPr>
          <p:nvPr>
            <p:ph type="body" sz="half" idx="1"/>
          </p:nvPr>
        </p:nvSpPr>
        <p:spPr>
          <a:xfrm>
            <a:off x="246063" y="1308100"/>
            <a:ext cx="8593137" cy="4940300"/>
          </a:xfrm>
        </p:spPr>
        <p:txBody>
          <a:bodyPr/>
          <a:lstStyle/>
          <a:p>
            <a:pPr eaLnBrk="1" hangingPunct="1">
              <a:buFontTx/>
              <a:buNone/>
            </a:pPr>
            <a:r>
              <a:rPr lang="en-US" sz="1800">
                <a:latin typeface="Tahoma" charset="0"/>
              </a:rPr>
              <a:t>Denoting domestic supply by XD and export supply by XE, total supply is modeled with the CET production frontier</a:t>
            </a:r>
          </a:p>
          <a:p>
            <a:pPr eaLnBrk="1" hangingPunct="1">
              <a:buFontTx/>
              <a:buNone/>
            </a:pPr>
            <a:endParaRPr lang="en-US" sz="1800">
              <a:latin typeface="Tahoma" charset="0"/>
            </a:endParaRPr>
          </a:p>
          <a:p>
            <a:pPr eaLnBrk="1" hangingPunct="1">
              <a:buFontTx/>
              <a:buNone/>
            </a:pPr>
            <a:r>
              <a:rPr lang="en-US" sz="1800">
                <a:latin typeface="Tahoma" charset="0"/>
              </a:rPr>
              <a:t>	    Max(PD</a:t>
            </a:r>
            <a:r>
              <a:rPr lang="en-US" sz="1800">
                <a:latin typeface="Tahoma" charset="0"/>
                <a:cs typeface="Arial" charset="0"/>
              </a:rPr>
              <a:t>•XD+PE•XE)    subject to </a:t>
            </a:r>
          </a:p>
          <a:p>
            <a:pPr eaLnBrk="1" hangingPunct="1">
              <a:buFontTx/>
              <a:buNone/>
            </a:pPr>
            <a:endParaRPr lang="en-US" sz="1800">
              <a:latin typeface="Tahoma" charset="0"/>
            </a:endParaRPr>
          </a:p>
          <a:p>
            <a:pPr eaLnBrk="1" hangingPunct="1">
              <a:buFontTx/>
              <a:buNone/>
            </a:pPr>
            <a:r>
              <a:rPr lang="en-US" sz="1800">
                <a:latin typeface="Tahoma" charset="0"/>
              </a:rPr>
              <a:t>where  PD and PM denote prices for domestic and imported goods</a:t>
            </a:r>
          </a:p>
          <a:p>
            <a:pPr eaLnBrk="1" hangingPunct="1">
              <a:buFontTx/>
              <a:buNone/>
            </a:pPr>
            <a:r>
              <a:rPr lang="en-US" sz="1800">
                <a:latin typeface="Tahoma" charset="0"/>
              </a:rPr>
              <a:t>and XA is aggregate demand. Passing over derivations from the</a:t>
            </a:r>
          </a:p>
          <a:p>
            <a:pPr eaLnBrk="1" hangingPunct="1">
              <a:buFontTx/>
              <a:buNone/>
            </a:pPr>
            <a:r>
              <a:rPr lang="en-US" sz="1800">
                <a:latin typeface="Tahoma" charset="0"/>
              </a:rPr>
              <a:t>production analytics, we have the following reduced forms</a:t>
            </a:r>
          </a:p>
          <a:p>
            <a:pPr eaLnBrk="1" hangingPunct="1">
              <a:buFontTx/>
              <a:buNone/>
            </a:pPr>
            <a:endParaRPr lang="en-US" sz="1800">
              <a:latin typeface="Tahoma" charset="0"/>
            </a:endParaRPr>
          </a:p>
          <a:p>
            <a:pPr eaLnBrk="1" hangingPunct="1">
              <a:buFontTx/>
              <a:buNone/>
            </a:pPr>
            <a:r>
              <a:rPr lang="en-US" sz="1800">
                <a:latin typeface="Tahoma" charset="0"/>
              </a:rPr>
              <a:t>							where</a:t>
            </a:r>
          </a:p>
          <a:p>
            <a:pPr eaLnBrk="1" hangingPunct="1">
              <a:buFontTx/>
              <a:buNone/>
            </a:pPr>
            <a:endParaRPr lang="en-US" sz="1800">
              <a:latin typeface="Tahoma" charset="0"/>
            </a:endParaRPr>
          </a:p>
          <a:p>
            <a:pPr eaLnBrk="1" hangingPunct="1">
              <a:buFontTx/>
              <a:buNone/>
            </a:pPr>
            <a:endParaRPr lang="en-US" sz="1800">
              <a:latin typeface="Tahoma" charset="0"/>
            </a:endParaRPr>
          </a:p>
          <a:p>
            <a:pPr eaLnBrk="1" hangingPunct="1">
              <a:buFontTx/>
              <a:buNone/>
            </a:pPr>
            <a:r>
              <a:rPr lang="en-US" sz="1800">
                <a:latin typeface="Tahoma" charset="0"/>
              </a:rPr>
              <a:t>and					     </a:t>
            </a:r>
          </a:p>
          <a:p>
            <a:pPr eaLnBrk="1" hangingPunct="1">
              <a:buFontTx/>
              <a:buNone/>
            </a:pPr>
            <a:endParaRPr lang="en-US" sz="1800">
              <a:latin typeface="Tahoma" charset="0"/>
            </a:endParaRPr>
          </a:p>
          <a:p>
            <a:pPr eaLnBrk="1" hangingPunct="1">
              <a:buFontTx/>
              <a:buNone/>
            </a:pPr>
            <a:r>
              <a:rPr lang="en-US" sz="1800">
                <a:latin typeface="Tahoma" charset="0"/>
              </a:rPr>
              <a:t>denotes the price index of XP.</a:t>
            </a:r>
          </a:p>
        </p:txBody>
      </p:sp>
      <p:graphicFrame>
        <p:nvGraphicFramePr>
          <p:cNvPr id="15362" name="Object 11"/>
          <p:cNvGraphicFramePr>
            <a:graphicFrameLocks noGrp="1" noChangeAspect="1"/>
          </p:cNvGraphicFramePr>
          <p:nvPr>
            <p:ph sz="quarter" idx="2"/>
          </p:nvPr>
        </p:nvGraphicFramePr>
        <p:xfrm>
          <a:off x="3124200" y="3962400"/>
          <a:ext cx="2360613" cy="901700"/>
        </p:xfrm>
        <a:graphic>
          <a:graphicData uri="http://schemas.openxmlformats.org/presentationml/2006/ole">
            <mc:AlternateContent xmlns:mc="http://schemas.openxmlformats.org/markup-compatibility/2006">
              <mc:Choice xmlns:v="urn:schemas-microsoft-com:vml" Requires="v">
                <p:oleObj spid="_x0000_s172069" name="Equation" r:id="rId3" imgW="1130918" imgH="431291" progId="Equation.3">
                  <p:embed/>
                </p:oleObj>
              </mc:Choice>
              <mc:Fallback>
                <p:oleObj name="Equation" r:id="rId3" imgW="1130918"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62400"/>
                        <a:ext cx="23606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3" name="Object 10"/>
          <p:cNvGraphicFramePr>
            <a:graphicFrameLocks noGrp="1" noChangeAspect="1"/>
          </p:cNvGraphicFramePr>
          <p:nvPr>
            <p:ph sz="quarter" idx="3"/>
          </p:nvPr>
        </p:nvGraphicFramePr>
        <p:xfrm>
          <a:off x="457200" y="3962400"/>
          <a:ext cx="2362200" cy="882650"/>
        </p:xfrm>
        <a:graphic>
          <a:graphicData uri="http://schemas.openxmlformats.org/presentationml/2006/ole">
            <mc:AlternateContent xmlns:mc="http://schemas.openxmlformats.org/markup-compatibility/2006">
              <mc:Choice xmlns:v="urn:schemas-microsoft-com:vml" Requires="v">
                <p:oleObj spid="_x0000_s172070" name="Equation" r:id="rId5" imgW="1156137" imgH="431291" progId="Equation.3">
                  <p:embed/>
                </p:oleObj>
              </mc:Choice>
              <mc:Fallback>
                <p:oleObj name="Equation" r:id="rId5" imgW="1156137"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2362200" cy="88265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5364" name="Object 8"/>
          <p:cNvGraphicFramePr>
            <a:graphicFrameLocks noChangeAspect="1"/>
          </p:cNvGraphicFramePr>
          <p:nvPr/>
        </p:nvGraphicFramePr>
        <p:xfrm>
          <a:off x="4778375" y="2159000"/>
          <a:ext cx="3298825" cy="563563"/>
        </p:xfrm>
        <a:graphic>
          <a:graphicData uri="http://schemas.openxmlformats.org/presentationml/2006/ole">
            <mc:AlternateContent xmlns:mc="http://schemas.openxmlformats.org/markup-compatibility/2006">
              <mc:Choice xmlns:v="urn:schemas-microsoft-com:vml" Requires="v">
                <p:oleObj spid="_x0000_s172071" name="Equation" r:id="rId7" imgW="1638000" imgH="279360" progId="Equation.3">
                  <p:embed/>
                </p:oleObj>
              </mc:Choice>
              <mc:Fallback>
                <p:oleObj name="Equation" r:id="rId7" imgW="163800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375" y="2159000"/>
                        <a:ext cx="3298825"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5" name="Object 13"/>
          <p:cNvGraphicFramePr>
            <a:graphicFrameLocks noChangeAspect="1"/>
          </p:cNvGraphicFramePr>
          <p:nvPr/>
        </p:nvGraphicFramePr>
        <p:xfrm>
          <a:off x="914400" y="5129213"/>
          <a:ext cx="7315200" cy="661987"/>
        </p:xfrm>
        <a:graphic>
          <a:graphicData uri="http://schemas.openxmlformats.org/presentationml/2006/ole">
            <mc:AlternateContent xmlns:mc="http://schemas.openxmlformats.org/markup-compatibility/2006">
              <mc:Choice xmlns:v="urn:schemas-microsoft-com:vml" Requires="v">
                <p:oleObj spid="_x0000_s172072" name="Equation" r:id="rId9" imgW="3367894" imgH="304568" progId="Equation.3">
                  <p:embed/>
                </p:oleObj>
              </mc:Choice>
              <mc:Fallback>
                <p:oleObj name="Equation" r:id="rId9" imgW="3367894"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129213"/>
                        <a:ext cx="7315200" cy="66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6" name="Object 14"/>
          <p:cNvGraphicFramePr>
            <a:graphicFrameLocks noChangeAspect="1"/>
          </p:cNvGraphicFramePr>
          <p:nvPr/>
        </p:nvGraphicFramePr>
        <p:xfrm>
          <a:off x="7010400" y="3581400"/>
          <a:ext cx="1020763" cy="427038"/>
        </p:xfrm>
        <a:graphic>
          <a:graphicData uri="http://schemas.openxmlformats.org/presentationml/2006/ole">
            <mc:AlternateContent xmlns:mc="http://schemas.openxmlformats.org/markup-compatibility/2006">
              <mc:Choice xmlns:v="urn:schemas-microsoft-com:vml" Requires="v">
                <p:oleObj spid="_x0000_s172073" name="Equation" r:id="rId11" imgW="546184" imgH="228246" progId="Equation.3">
                  <p:embed/>
                </p:oleObj>
              </mc:Choice>
              <mc:Fallback>
                <p:oleObj name="Equation" r:id="rId11" imgW="5461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581400"/>
                        <a:ext cx="1020763"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7" name="Object 15"/>
          <p:cNvGraphicFramePr>
            <a:graphicFrameLocks noChangeAspect="1"/>
          </p:cNvGraphicFramePr>
          <p:nvPr/>
        </p:nvGraphicFramePr>
        <p:xfrm>
          <a:off x="7010400" y="4114800"/>
          <a:ext cx="996950" cy="427038"/>
        </p:xfrm>
        <a:graphic>
          <a:graphicData uri="http://schemas.openxmlformats.org/presentationml/2006/ole">
            <mc:AlternateContent xmlns:mc="http://schemas.openxmlformats.org/markup-compatibility/2006">
              <mc:Choice xmlns:v="urn:schemas-microsoft-com:vml" Requires="v">
                <p:oleObj spid="_x0000_s172074" name="Equation" r:id="rId13" imgW="533574" imgH="228246" progId="Equation.3">
                  <p:embed/>
                </p:oleObj>
              </mc:Choice>
              <mc:Fallback>
                <p:oleObj name="Equation" r:id="rId13" imgW="53357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4114800"/>
                        <a:ext cx="99695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8" name="Object 16"/>
          <p:cNvGraphicFramePr>
            <a:graphicFrameLocks noChangeAspect="1"/>
          </p:cNvGraphicFramePr>
          <p:nvPr/>
        </p:nvGraphicFramePr>
        <p:xfrm>
          <a:off x="7010400" y="4497388"/>
          <a:ext cx="1066800" cy="687387"/>
        </p:xfrm>
        <a:graphic>
          <a:graphicData uri="http://schemas.openxmlformats.org/presentationml/2006/ole">
            <mc:AlternateContent xmlns:mc="http://schemas.openxmlformats.org/markup-compatibility/2006">
              <mc:Choice xmlns:v="urn:schemas-microsoft-com:vml" Requires="v">
                <p:oleObj spid="_x0000_s172075"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497388"/>
                        <a:ext cx="1066800"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71" name="AutoShape 17"/>
          <p:cNvSpPr>
            <a:spLocks/>
          </p:cNvSpPr>
          <p:nvPr/>
        </p:nvSpPr>
        <p:spPr bwMode="auto">
          <a:xfrm>
            <a:off x="6858000" y="3657600"/>
            <a:ext cx="76200" cy="1371600"/>
          </a:xfrm>
          <a:prstGeom prst="leftBracket">
            <a:avLst>
              <a:gd name="adj" fmla="val 1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08157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rPr>
              <a:t>Contents</a:t>
            </a:r>
          </a:p>
        </p:txBody>
      </p:sp>
      <p:sp>
        <p:nvSpPr>
          <p:cNvPr id="26627" name="Rectangle 3"/>
          <p:cNvSpPr>
            <a:spLocks noGrp="1" noChangeArrowheads="1"/>
          </p:cNvSpPr>
          <p:nvPr>
            <p:ph idx="1"/>
          </p:nvPr>
        </p:nvSpPr>
        <p:spPr>
          <a:xfrm>
            <a:off x="990600" y="1447800"/>
            <a:ext cx="7086600" cy="5486400"/>
          </a:xfrm>
        </p:spPr>
        <p:txBody>
          <a:bodyPr/>
          <a:lstStyle/>
          <a:p>
            <a:pPr marL="609600" indent="-609600" eaLnBrk="1" hangingPunct="1">
              <a:lnSpc>
                <a:spcPct val="90000"/>
              </a:lnSpc>
              <a:buFontTx/>
              <a:buAutoNum type="arabicPeriod"/>
            </a:pPr>
            <a:r>
              <a:rPr lang="en-US" sz="2800">
                <a:latin typeface="Tahoma" charset="0"/>
              </a:rPr>
              <a:t>Producer Behavior</a:t>
            </a:r>
          </a:p>
          <a:p>
            <a:pPr marL="609600" indent="-609600" eaLnBrk="1" hangingPunct="1">
              <a:lnSpc>
                <a:spcPct val="90000"/>
              </a:lnSpc>
              <a:buFontTx/>
              <a:buAutoNum type="arabicPeriod"/>
            </a:pPr>
            <a:r>
              <a:rPr lang="en-US" sz="2800">
                <a:latin typeface="Tahoma" charset="0"/>
              </a:rPr>
              <a:t>Household Behavior</a:t>
            </a:r>
          </a:p>
          <a:p>
            <a:pPr marL="609600" indent="-609600" eaLnBrk="1" hangingPunct="1">
              <a:lnSpc>
                <a:spcPct val="90000"/>
              </a:lnSpc>
              <a:buFontTx/>
              <a:buAutoNum type="arabicPeriod"/>
            </a:pPr>
            <a:r>
              <a:rPr lang="en-US" sz="2800">
                <a:latin typeface="Tahoma" charset="0"/>
              </a:rPr>
              <a:t>Other Final Demand</a:t>
            </a:r>
          </a:p>
          <a:p>
            <a:pPr marL="609600" indent="-609600" eaLnBrk="1" hangingPunct="1">
              <a:lnSpc>
                <a:spcPct val="90000"/>
              </a:lnSpc>
              <a:buFontTx/>
              <a:buAutoNum type="arabicPeriod"/>
            </a:pPr>
            <a:r>
              <a:rPr lang="en-US" sz="2800">
                <a:latin typeface="Tahoma" charset="0"/>
              </a:rPr>
              <a:t>Trade</a:t>
            </a:r>
          </a:p>
          <a:p>
            <a:pPr marL="609600" indent="-609600" eaLnBrk="1" hangingPunct="1">
              <a:lnSpc>
                <a:spcPct val="90000"/>
              </a:lnSpc>
              <a:buFontTx/>
              <a:buAutoNum type="arabicPeriod"/>
            </a:pPr>
            <a:r>
              <a:rPr lang="en-US" sz="2800">
                <a:latin typeface="Tahoma" charset="0"/>
              </a:rPr>
              <a:t>Labor</a:t>
            </a:r>
          </a:p>
          <a:p>
            <a:pPr marL="609600" indent="-609600" eaLnBrk="1" hangingPunct="1">
              <a:lnSpc>
                <a:spcPct val="90000"/>
              </a:lnSpc>
              <a:buFontTx/>
              <a:buAutoNum type="arabicPeriod"/>
            </a:pPr>
            <a:r>
              <a:rPr lang="en-US" sz="2800">
                <a:latin typeface="Tahoma" charset="0"/>
              </a:rPr>
              <a:t>Income Distribution</a:t>
            </a:r>
          </a:p>
          <a:p>
            <a:pPr marL="609600" indent="-609600" eaLnBrk="1" hangingPunct="1">
              <a:lnSpc>
                <a:spcPct val="90000"/>
              </a:lnSpc>
              <a:buFontTx/>
              <a:buAutoNum type="arabicPeriod"/>
            </a:pPr>
            <a:r>
              <a:rPr lang="en-US" sz="2800">
                <a:latin typeface="Tahoma" charset="0"/>
              </a:rPr>
              <a:t>Closure</a:t>
            </a:r>
          </a:p>
          <a:p>
            <a:pPr marL="609600" indent="-609600" eaLnBrk="1" hangingPunct="1">
              <a:lnSpc>
                <a:spcPct val="90000"/>
              </a:lnSpc>
              <a:buFontTx/>
              <a:buAutoNum type="arabicPeriod"/>
            </a:pPr>
            <a:r>
              <a:rPr lang="en-US" sz="2800">
                <a:latin typeface="Tahoma" charset="0"/>
              </a:rPr>
              <a:t>Equilibrium</a:t>
            </a:r>
          </a:p>
          <a:p>
            <a:pPr marL="609600" indent="-609600" eaLnBrk="1" hangingPunct="1">
              <a:lnSpc>
                <a:spcPct val="90000"/>
              </a:lnSpc>
              <a:buFontTx/>
              <a:buAutoNum type="arabicPeriod"/>
            </a:pPr>
            <a:r>
              <a:rPr lang="en-US" sz="2800">
                <a:latin typeface="Tahoma" charset="0"/>
              </a:rPr>
              <a:t>Dynamics</a:t>
            </a:r>
          </a:p>
          <a:p>
            <a:pPr marL="609600" indent="-609600" eaLnBrk="1" hangingPunct="1">
              <a:lnSpc>
                <a:spcPct val="90000"/>
              </a:lnSpc>
              <a:buFontTx/>
              <a:buAutoNum type="arabicPeriod"/>
            </a:pPr>
            <a:r>
              <a:rPr lang="en-US" sz="2800">
                <a:latin typeface="Tahoma" charset="0"/>
              </a:rPr>
              <a:t>Extensions</a:t>
            </a:r>
          </a:p>
        </p:txBody>
      </p:sp>
    </p:spTree>
    <p:extLst>
      <p:ext uri="{BB962C8B-B14F-4D97-AF65-F5344CB8AC3E}">
        <p14:creationId xmlns:p14="http://schemas.microsoft.com/office/powerpoint/2010/main" val="3066460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Trade Schematically</a:t>
            </a:r>
          </a:p>
        </p:txBody>
      </p:sp>
      <p:sp>
        <p:nvSpPr>
          <p:cNvPr id="38915" name="Line 3"/>
          <p:cNvSpPr>
            <a:spLocks noChangeShapeType="1"/>
          </p:cNvSpPr>
          <p:nvPr/>
        </p:nvSpPr>
        <p:spPr bwMode="auto">
          <a:xfrm flipV="1">
            <a:off x="838200" y="1827213"/>
            <a:ext cx="0" cy="373380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6" name="Line 4"/>
          <p:cNvSpPr>
            <a:spLocks noChangeShapeType="1"/>
          </p:cNvSpPr>
          <p:nvPr/>
        </p:nvSpPr>
        <p:spPr bwMode="auto">
          <a:xfrm flipV="1">
            <a:off x="838200" y="5562600"/>
            <a:ext cx="3733800" cy="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7" name="Arc 5"/>
          <p:cNvSpPr>
            <a:spLocks/>
          </p:cNvSpPr>
          <p:nvPr/>
        </p:nvSpPr>
        <p:spPr bwMode="auto">
          <a:xfrm rot="10800000">
            <a:off x="1371600" y="2665413"/>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6" tIns="45718" rIns="91436" bIns="45718" anchor="ctr"/>
          <a:lstStyle/>
          <a:p>
            <a:endParaRPr lang="en-US"/>
          </a:p>
        </p:txBody>
      </p:sp>
      <p:sp>
        <p:nvSpPr>
          <p:cNvPr id="38918" name="Line 6"/>
          <p:cNvSpPr>
            <a:spLocks noChangeShapeType="1"/>
          </p:cNvSpPr>
          <p:nvPr/>
        </p:nvSpPr>
        <p:spPr bwMode="auto">
          <a:xfrm>
            <a:off x="1066800" y="3122613"/>
            <a:ext cx="1676400" cy="2057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19" name="Text Box 7"/>
          <p:cNvSpPr txBox="1">
            <a:spLocks noChangeArrowheads="1"/>
          </p:cNvSpPr>
          <p:nvPr/>
        </p:nvSpPr>
        <p:spPr bwMode="auto">
          <a:xfrm>
            <a:off x="1981200" y="5715000"/>
            <a:ext cx="2895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20" name="Text Box 8"/>
          <p:cNvSpPr txBox="1">
            <a:spLocks noChangeArrowheads="1"/>
          </p:cNvSpPr>
          <p:nvPr/>
        </p:nvSpPr>
        <p:spPr bwMode="auto">
          <a:xfrm>
            <a:off x="381000" y="2055813"/>
            <a:ext cx="3810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Impor t s</a:t>
            </a:r>
          </a:p>
        </p:txBody>
      </p:sp>
      <p:sp>
        <p:nvSpPr>
          <p:cNvPr id="38921" name="Line 9"/>
          <p:cNvSpPr>
            <a:spLocks noChangeShapeType="1"/>
          </p:cNvSpPr>
          <p:nvPr/>
        </p:nvSpPr>
        <p:spPr bwMode="auto">
          <a:xfrm flipH="1">
            <a:off x="1295400" y="3122613"/>
            <a:ext cx="914400" cy="3048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2" name="Line 10"/>
          <p:cNvSpPr>
            <a:spLocks noChangeShapeType="1"/>
          </p:cNvSpPr>
          <p:nvPr/>
        </p:nvSpPr>
        <p:spPr bwMode="auto">
          <a:xfrm flipH="1">
            <a:off x="2819400" y="4265613"/>
            <a:ext cx="0" cy="4572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3" name="Text Box 11"/>
          <p:cNvSpPr txBox="1">
            <a:spLocks noChangeArrowheads="1"/>
          </p:cNvSpPr>
          <p:nvPr/>
        </p:nvSpPr>
        <p:spPr bwMode="auto">
          <a:xfrm>
            <a:off x="2438400" y="3732213"/>
            <a:ext cx="1371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Indifference</a:t>
            </a:r>
            <a:br>
              <a:rPr lang="en-US" sz="1600" b="1">
                <a:solidFill>
                  <a:srgbClr val="0033CC"/>
                </a:solidFill>
              </a:rPr>
            </a:br>
            <a:r>
              <a:rPr lang="en-US" sz="1600" b="1">
                <a:solidFill>
                  <a:srgbClr val="0033CC"/>
                </a:solidFill>
              </a:rPr>
              <a:t>Curve</a:t>
            </a:r>
          </a:p>
        </p:txBody>
      </p:sp>
      <p:sp>
        <p:nvSpPr>
          <p:cNvPr id="38924" name="Text Box 12"/>
          <p:cNvSpPr txBox="1">
            <a:spLocks noChangeArrowheads="1"/>
          </p:cNvSpPr>
          <p:nvPr/>
        </p:nvSpPr>
        <p:spPr bwMode="auto">
          <a:xfrm>
            <a:off x="1524000" y="2741613"/>
            <a:ext cx="1828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slope=-PD/PM</a:t>
            </a:r>
          </a:p>
        </p:txBody>
      </p:sp>
      <p:sp>
        <p:nvSpPr>
          <p:cNvPr id="38925" name="Line 13"/>
          <p:cNvSpPr>
            <a:spLocks noChangeShapeType="1"/>
          </p:cNvSpPr>
          <p:nvPr/>
        </p:nvSpPr>
        <p:spPr bwMode="auto">
          <a:xfrm flipV="1">
            <a:off x="4876800" y="1752600"/>
            <a:ext cx="0" cy="381000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6" name="Line 14"/>
          <p:cNvSpPr>
            <a:spLocks noChangeShapeType="1"/>
          </p:cNvSpPr>
          <p:nvPr/>
        </p:nvSpPr>
        <p:spPr bwMode="auto">
          <a:xfrm flipV="1">
            <a:off x="4876800" y="5562600"/>
            <a:ext cx="3581400" cy="0"/>
          </a:xfrm>
          <a:prstGeom prst="line">
            <a:avLst/>
          </a:prstGeom>
          <a:noFill/>
          <a:ln w="31750">
            <a:solidFill>
              <a:schemeClr val="tx1"/>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7" name="Arc 15"/>
          <p:cNvSpPr>
            <a:spLocks/>
          </p:cNvSpPr>
          <p:nvPr/>
        </p:nvSpPr>
        <p:spPr bwMode="auto">
          <a:xfrm>
            <a:off x="4876800" y="3429000"/>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6" tIns="45718" rIns="91436" bIns="45718" anchor="ctr"/>
          <a:lstStyle/>
          <a:p>
            <a:endParaRPr lang="en-US"/>
          </a:p>
        </p:txBody>
      </p:sp>
      <p:sp>
        <p:nvSpPr>
          <p:cNvPr id="38928" name="Line 16"/>
          <p:cNvSpPr>
            <a:spLocks noChangeShapeType="1"/>
          </p:cNvSpPr>
          <p:nvPr/>
        </p:nvSpPr>
        <p:spPr bwMode="auto">
          <a:xfrm>
            <a:off x="5486400" y="3048000"/>
            <a:ext cx="1676400" cy="2057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29" name="Text Box 17"/>
          <p:cNvSpPr txBox="1">
            <a:spLocks noChangeArrowheads="1"/>
          </p:cNvSpPr>
          <p:nvPr/>
        </p:nvSpPr>
        <p:spPr bwMode="auto">
          <a:xfrm>
            <a:off x="5638800" y="5683250"/>
            <a:ext cx="2819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30" name="Text Box 18"/>
          <p:cNvSpPr txBox="1">
            <a:spLocks noChangeArrowheads="1"/>
          </p:cNvSpPr>
          <p:nvPr/>
        </p:nvSpPr>
        <p:spPr bwMode="auto">
          <a:xfrm>
            <a:off x="4419600" y="2006600"/>
            <a:ext cx="304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Exports</a:t>
            </a:r>
          </a:p>
        </p:txBody>
      </p:sp>
      <p:sp>
        <p:nvSpPr>
          <p:cNvPr id="38931" name="Line 19"/>
          <p:cNvSpPr>
            <a:spLocks noChangeShapeType="1"/>
          </p:cNvSpPr>
          <p:nvPr/>
        </p:nvSpPr>
        <p:spPr bwMode="auto">
          <a:xfrm flipH="1">
            <a:off x="5638800" y="2895600"/>
            <a:ext cx="914400" cy="304800"/>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32" name="Line 20"/>
          <p:cNvSpPr>
            <a:spLocks noChangeShapeType="1"/>
          </p:cNvSpPr>
          <p:nvPr/>
        </p:nvSpPr>
        <p:spPr bwMode="auto">
          <a:xfrm flipH="1" flipV="1">
            <a:off x="6858000" y="5180013"/>
            <a:ext cx="533400" cy="1587"/>
          </a:xfrm>
          <a:prstGeom prst="line">
            <a:avLst/>
          </a:prstGeom>
          <a:noFill/>
          <a:ln w="25400">
            <a:solidFill>
              <a:srgbClr val="0000FF"/>
            </a:solidFill>
            <a:round/>
            <a:headEnd/>
            <a:tailEnd type="arrow" w="med" len="med"/>
          </a:ln>
          <a:extLst>
            <a:ext uri="{909E8E84-426E-40dd-AFC4-6F175D3DCCD1}">
              <a14:hiddenFill xmlns:a14="http://schemas.microsoft.com/office/drawing/2010/main" xmlns="">
                <a:noFill/>
              </a14:hiddenFill>
            </a:ext>
          </a:extLst>
        </p:spPr>
        <p:txBody>
          <a:bodyPr lIns="91436" tIns="45718" rIns="91436" bIns="45718"/>
          <a:lstStyle/>
          <a:p>
            <a:endParaRPr lang="en-US"/>
          </a:p>
        </p:txBody>
      </p:sp>
      <p:sp>
        <p:nvSpPr>
          <p:cNvPr id="38933" name="Text Box 21"/>
          <p:cNvSpPr txBox="1">
            <a:spLocks noChangeArrowheads="1"/>
          </p:cNvSpPr>
          <p:nvPr/>
        </p:nvSpPr>
        <p:spPr bwMode="auto">
          <a:xfrm>
            <a:off x="7391400" y="49974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PPF</a:t>
            </a:r>
          </a:p>
        </p:txBody>
      </p:sp>
      <p:sp>
        <p:nvSpPr>
          <p:cNvPr id="38934" name="Text Box 22"/>
          <p:cNvSpPr txBox="1">
            <a:spLocks noChangeArrowheads="1"/>
          </p:cNvSpPr>
          <p:nvPr/>
        </p:nvSpPr>
        <p:spPr bwMode="auto">
          <a:xfrm>
            <a:off x="5943600" y="2482850"/>
            <a:ext cx="1828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slope=-PD/PE</a:t>
            </a:r>
          </a:p>
        </p:txBody>
      </p:sp>
      <p:sp>
        <p:nvSpPr>
          <p:cNvPr id="65559" name="Text Box 23"/>
          <p:cNvSpPr txBox="1">
            <a:spLocks noChangeArrowheads="1"/>
          </p:cNvSpPr>
          <p:nvPr/>
        </p:nvSpPr>
        <p:spPr bwMode="auto">
          <a:xfrm>
            <a:off x="1905000" y="14478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CES</a:t>
            </a:r>
          </a:p>
        </p:txBody>
      </p:sp>
      <p:sp>
        <p:nvSpPr>
          <p:cNvPr id="65560" name="Text Box 24"/>
          <p:cNvSpPr txBox="1">
            <a:spLocks noChangeArrowheads="1"/>
          </p:cNvSpPr>
          <p:nvPr/>
        </p:nvSpPr>
        <p:spPr bwMode="auto">
          <a:xfrm>
            <a:off x="6019800" y="14478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CET</a:t>
            </a:r>
          </a:p>
        </p:txBody>
      </p:sp>
    </p:spTree>
    <p:extLst>
      <p:ext uri="{BB962C8B-B14F-4D97-AF65-F5344CB8AC3E}">
        <p14:creationId xmlns:p14="http://schemas.microsoft.com/office/powerpoint/2010/main" val="22400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59"/>
                                        </p:tgtEl>
                                        <p:attrNameLst>
                                          <p:attrName>style.visibility</p:attrName>
                                        </p:attrNameLst>
                                      </p:cBhvr>
                                      <p:to>
                                        <p:strVal val="visible"/>
                                      </p:to>
                                    </p:set>
                                    <p:anim calcmode="lin" valueType="num">
                                      <p:cBhvr additive="base">
                                        <p:cTn id="7" dur="500" fill="hold"/>
                                        <p:tgtEl>
                                          <p:spTgt spid="65559"/>
                                        </p:tgtEl>
                                        <p:attrNameLst>
                                          <p:attrName>ppt_x</p:attrName>
                                        </p:attrNameLst>
                                      </p:cBhvr>
                                      <p:tavLst>
                                        <p:tav tm="0">
                                          <p:val>
                                            <p:strVal val="#ppt_x"/>
                                          </p:val>
                                        </p:tav>
                                        <p:tav tm="100000">
                                          <p:val>
                                            <p:strVal val="#ppt_x"/>
                                          </p:val>
                                        </p:tav>
                                      </p:tavLst>
                                    </p:anim>
                                    <p:anim calcmode="lin" valueType="num">
                                      <p:cBhvr additive="base">
                                        <p:cTn id="8" dur="500" fill="hold"/>
                                        <p:tgtEl>
                                          <p:spTgt spid="655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60"/>
                                        </p:tgtEl>
                                        <p:attrNameLst>
                                          <p:attrName>style.visibility</p:attrName>
                                        </p:attrNameLst>
                                      </p:cBhvr>
                                      <p:to>
                                        <p:strVal val="visible"/>
                                      </p:to>
                                    </p:set>
                                    <p:anim calcmode="lin" valueType="num">
                                      <p:cBhvr additive="base">
                                        <p:cTn id="11" dur="500" fill="hold"/>
                                        <p:tgtEl>
                                          <p:spTgt spid="65560"/>
                                        </p:tgtEl>
                                        <p:attrNameLst>
                                          <p:attrName>ppt_x</p:attrName>
                                        </p:attrNameLst>
                                      </p:cBhvr>
                                      <p:tavLst>
                                        <p:tav tm="0">
                                          <p:val>
                                            <p:strVal val="#ppt_x"/>
                                          </p:val>
                                        </p:tav>
                                        <p:tav tm="100000">
                                          <p:val>
                                            <p:strVal val="#ppt_x"/>
                                          </p:val>
                                        </p:tav>
                                      </p:tavLst>
                                    </p:anim>
                                    <p:anim calcmode="lin" valueType="num">
                                      <p:cBhvr additive="base">
                                        <p:cTn id="12" dur="500" fill="hold"/>
                                        <p:tgtEl>
                                          <p:spTgt spid="65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9" grpId="0"/>
      <p:bldP spid="655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Trade Prices</a:t>
            </a:r>
          </a:p>
        </p:txBody>
      </p:sp>
      <p:sp>
        <p:nvSpPr>
          <p:cNvPr id="39939" name="Rectangle 3"/>
          <p:cNvSpPr>
            <a:spLocks noGrp="1" noChangeArrowheads="1"/>
          </p:cNvSpPr>
          <p:nvPr>
            <p:ph idx="1"/>
          </p:nvPr>
        </p:nvSpPr>
        <p:spPr/>
        <p:txBody>
          <a:bodyPr/>
          <a:lstStyle/>
          <a:p>
            <a:pPr eaLnBrk="1" hangingPunct="1">
              <a:lnSpc>
                <a:spcPct val="90000"/>
              </a:lnSpc>
            </a:pPr>
            <a:r>
              <a:rPr lang="en-US">
                <a:latin typeface="Tahoma" charset="0"/>
              </a:rPr>
              <a:t>A single domestic price equilibrates demand and supply of each domestic good.</a:t>
            </a:r>
          </a:p>
          <a:p>
            <a:pPr eaLnBrk="1" hangingPunct="1">
              <a:lnSpc>
                <a:spcPct val="90000"/>
              </a:lnSpc>
            </a:pPr>
            <a:r>
              <a:rPr lang="en-US">
                <a:latin typeface="Tahoma" charset="0"/>
              </a:rPr>
              <a:t>Each trade node clears with a market-clearing price. The model thus has (nxr)(r+1) trade prices, for n goods and r trading partners.</a:t>
            </a:r>
          </a:p>
          <a:p>
            <a:pPr eaLnBrk="1" hangingPunct="1">
              <a:lnSpc>
                <a:spcPct val="90000"/>
              </a:lnSpc>
            </a:pPr>
            <a:r>
              <a:rPr lang="en-US">
                <a:latin typeface="Tahoma" charset="0"/>
              </a:rPr>
              <a:t>FOB/CIF wedges are modeled using trade and transport margins.</a:t>
            </a:r>
          </a:p>
        </p:txBody>
      </p:sp>
    </p:spTree>
    <p:extLst>
      <p:ext uri="{BB962C8B-B14F-4D97-AF65-F5344CB8AC3E}">
        <p14:creationId xmlns:p14="http://schemas.microsoft.com/office/powerpoint/2010/main" val="729761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rPr>
              <a:t>5. Labor	</a:t>
            </a:r>
          </a:p>
        </p:txBody>
      </p:sp>
      <p:sp>
        <p:nvSpPr>
          <p:cNvPr id="40963" name="Rectangle 3"/>
          <p:cNvSpPr>
            <a:spLocks noGrp="1" noChangeArrowheads="1"/>
          </p:cNvSpPr>
          <p:nvPr>
            <p:ph idx="1"/>
          </p:nvPr>
        </p:nvSpPr>
        <p:spPr/>
        <p:txBody>
          <a:bodyPr/>
          <a:lstStyle/>
          <a:p>
            <a:pPr eaLnBrk="1" hangingPunct="1">
              <a:lnSpc>
                <a:spcPct val="90000"/>
              </a:lnSpc>
            </a:pPr>
            <a:r>
              <a:rPr lang="en-US">
                <a:latin typeface="Tahoma" charset="0"/>
              </a:rPr>
              <a:t>Supplied by households in response to a labor-leisure choice</a:t>
            </a:r>
          </a:p>
          <a:p>
            <a:pPr eaLnBrk="1" hangingPunct="1">
              <a:lnSpc>
                <a:spcPct val="90000"/>
              </a:lnSpc>
            </a:pPr>
            <a:r>
              <a:rPr lang="en-US">
                <a:latin typeface="Tahoma" charset="0"/>
              </a:rPr>
              <a:t>Employed by sector and occupation, with perfect mobility between the former and none (currently) between the latter</a:t>
            </a:r>
          </a:p>
          <a:p>
            <a:pPr eaLnBrk="1" hangingPunct="1">
              <a:lnSpc>
                <a:spcPct val="90000"/>
              </a:lnSpc>
            </a:pPr>
            <a:r>
              <a:rPr lang="en-US">
                <a:latin typeface="Tahoma" charset="0"/>
              </a:rPr>
              <a:t>Labor markets are perfectly competitive</a:t>
            </a:r>
          </a:p>
          <a:p>
            <a:pPr eaLnBrk="1" hangingPunct="1">
              <a:lnSpc>
                <a:spcPct val="90000"/>
              </a:lnSpc>
            </a:pPr>
            <a:r>
              <a:rPr lang="en-US">
                <a:latin typeface="Tahoma" charset="0"/>
              </a:rPr>
              <a:t>Migration is not currently modeled</a:t>
            </a:r>
          </a:p>
        </p:txBody>
      </p:sp>
    </p:spTree>
    <p:extLst>
      <p:ext uri="{BB962C8B-B14F-4D97-AF65-F5344CB8AC3E}">
        <p14:creationId xmlns:p14="http://schemas.microsoft.com/office/powerpoint/2010/main" val="566237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6. Income distribution</a:t>
            </a:r>
          </a:p>
        </p:txBody>
      </p:sp>
      <p:sp>
        <p:nvSpPr>
          <p:cNvPr id="41987" name="Rectangle 3"/>
          <p:cNvSpPr>
            <a:spLocks noGrp="1" noChangeArrowheads="1"/>
          </p:cNvSpPr>
          <p:nvPr>
            <p:ph idx="1"/>
          </p:nvPr>
        </p:nvSpPr>
        <p:spPr/>
        <p:txBody>
          <a:bodyPr/>
          <a:lstStyle/>
          <a:p>
            <a:pPr eaLnBrk="1" hangingPunct="1">
              <a:buFontTx/>
              <a:buNone/>
            </a:pPr>
            <a:r>
              <a:rPr lang="en-US" altLang="zh-CN">
                <a:latin typeface="Tahoma" charset="0"/>
                <a:ea typeface="SimSun" charset="0"/>
                <a:cs typeface="SimSun" charset="0"/>
              </a:rPr>
              <a:t>	The prototype model has a rich menu of income distribution channels—factor income and intra-household, government and foreign transfers (i.e. remittances). The prototype also includes corporations used as a pass-through account for channeling operating surplus. </a:t>
            </a:r>
            <a:endParaRPr lang="en-US">
              <a:latin typeface="Tahoma" charset="0"/>
            </a:endParaRPr>
          </a:p>
        </p:txBody>
      </p:sp>
    </p:spTree>
    <p:extLst>
      <p:ext uri="{BB962C8B-B14F-4D97-AF65-F5344CB8AC3E}">
        <p14:creationId xmlns:p14="http://schemas.microsoft.com/office/powerpoint/2010/main" val="1307824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p:txBody>
          <a:bodyPr/>
          <a:lstStyle/>
          <a:p>
            <a:pPr eaLnBrk="1" hangingPunct="1"/>
            <a:r>
              <a:rPr lang="en-US">
                <a:latin typeface="Arial" charset="0"/>
              </a:rPr>
              <a:t>Factor Income</a:t>
            </a:r>
          </a:p>
        </p:txBody>
      </p:sp>
      <p:sp>
        <p:nvSpPr>
          <p:cNvPr id="16391" name="Rectangle 3"/>
          <p:cNvSpPr>
            <a:spLocks noGrp="1" noChangeArrowheads="1"/>
          </p:cNvSpPr>
          <p:nvPr>
            <p:ph type="body" sz="half" idx="1"/>
          </p:nvPr>
        </p:nvSpPr>
        <p:spPr>
          <a:xfrm>
            <a:off x="246063" y="1308100"/>
            <a:ext cx="8288337" cy="4940300"/>
          </a:xfrm>
        </p:spPr>
        <p:txBody>
          <a:bodyPr/>
          <a:lstStyle/>
          <a:p>
            <a:pPr eaLnBrk="1" hangingPunct="1">
              <a:buFontTx/>
              <a:buNone/>
            </a:pPr>
            <a:r>
              <a:rPr lang="en-US" sz="2800">
                <a:latin typeface="Tahoma" charset="0"/>
              </a:rPr>
              <a:t>Income accrues directly to labor, capital, land, and resources:</a:t>
            </a:r>
          </a:p>
        </p:txBody>
      </p:sp>
      <p:graphicFrame>
        <p:nvGraphicFramePr>
          <p:cNvPr id="16386" name="Object 4"/>
          <p:cNvGraphicFramePr>
            <a:graphicFrameLocks noGrp="1" noChangeAspect="1"/>
          </p:cNvGraphicFramePr>
          <p:nvPr>
            <p:ph sz="quarter" idx="2"/>
          </p:nvPr>
        </p:nvGraphicFramePr>
        <p:xfrm>
          <a:off x="1295400" y="2438400"/>
          <a:ext cx="2435225" cy="1155700"/>
        </p:xfrm>
        <a:graphic>
          <a:graphicData uri="http://schemas.openxmlformats.org/presentationml/2006/ole">
            <mc:AlternateContent xmlns:mc="http://schemas.openxmlformats.org/markup-compatibility/2006">
              <mc:Choice xmlns:v="urn:schemas-microsoft-com:vml" Requires="v">
                <p:oleObj spid="_x0000_s177174" name="Equation" r:id="rId3" imgW="963027" imgH="456851" progId="Equation.3">
                  <p:embed/>
                </p:oleObj>
              </mc:Choice>
              <mc:Fallback>
                <p:oleObj name="Equation" r:id="rId3" imgW="963027"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2435225"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7" name="Object 6"/>
          <p:cNvGraphicFramePr>
            <a:graphicFrameLocks noGrp="1" noChangeAspect="1"/>
          </p:cNvGraphicFramePr>
          <p:nvPr>
            <p:ph sz="quarter" idx="3"/>
          </p:nvPr>
        </p:nvGraphicFramePr>
        <p:xfrm>
          <a:off x="1219200" y="4267200"/>
          <a:ext cx="2819400" cy="1155700"/>
        </p:xfrm>
        <a:graphic>
          <a:graphicData uri="http://schemas.openxmlformats.org/presentationml/2006/ole">
            <mc:AlternateContent xmlns:mc="http://schemas.openxmlformats.org/markup-compatibility/2006">
              <mc:Choice xmlns:v="urn:schemas-microsoft-com:vml" Requires="v">
                <p:oleObj spid="_x0000_s177175" name="Equation" r:id="rId5" imgW="1115426" imgH="456851" progId="Equation.3">
                  <p:embed/>
                </p:oleObj>
              </mc:Choice>
              <mc:Fallback>
                <p:oleObj name="Equation" r:id="rId5" imgW="1115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67200"/>
                        <a:ext cx="2819400"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8" name="Object 8"/>
          <p:cNvGraphicFramePr>
            <a:graphicFrameLocks noChangeAspect="1"/>
          </p:cNvGraphicFramePr>
          <p:nvPr/>
        </p:nvGraphicFramePr>
        <p:xfrm>
          <a:off x="4872038" y="2438400"/>
          <a:ext cx="2724150" cy="1155700"/>
        </p:xfrm>
        <a:graphic>
          <a:graphicData uri="http://schemas.openxmlformats.org/presentationml/2006/ole">
            <mc:AlternateContent xmlns:mc="http://schemas.openxmlformats.org/markup-compatibility/2006">
              <mc:Choice xmlns:v="urn:schemas-microsoft-com:vml" Requires="v">
                <p:oleObj spid="_x0000_s177176" name="Equation" r:id="rId7" imgW="1077596" imgH="456851" progId="Equation.3">
                  <p:embed/>
                </p:oleObj>
              </mc:Choice>
              <mc:Fallback>
                <p:oleObj name="Equation" r:id="rId7" imgW="1077596" imgH="45685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8" y="2438400"/>
                        <a:ext cx="2724150"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9" name="Object 9"/>
          <p:cNvGraphicFramePr>
            <a:graphicFrameLocks noChangeAspect="1"/>
          </p:cNvGraphicFramePr>
          <p:nvPr/>
        </p:nvGraphicFramePr>
        <p:xfrm>
          <a:off x="4872038" y="4267200"/>
          <a:ext cx="2436812" cy="1084263"/>
        </p:xfrm>
        <a:graphic>
          <a:graphicData uri="http://schemas.openxmlformats.org/presentationml/2006/ole">
            <mc:AlternateContent xmlns:mc="http://schemas.openxmlformats.org/markup-compatibility/2006">
              <mc:Choice xmlns:v="urn:schemas-microsoft-com:vml" Requires="v">
                <p:oleObj spid="_x0000_s177177" name="Equation" r:id="rId9" imgW="963027" imgH="428771" progId="Equation.DSMT4">
                  <p:embed/>
                </p:oleObj>
              </mc:Choice>
              <mc:Fallback>
                <p:oleObj name="Equation" r:id="rId9" imgW="963027" imgH="42877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038" y="4267200"/>
                        <a:ext cx="2436812" cy="108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6386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latin typeface="Arial" charset="0"/>
              </a:rPr>
              <a:t>Profit Distribution</a:t>
            </a:r>
          </a:p>
        </p:txBody>
      </p:sp>
      <p:sp>
        <p:nvSpPr>
          <p:cNvPr id="17414" name="Rectangle 3"/>
          <p:cNvSpPr>
            <a:spLocks noGrp="1" noChangeArrowheads="1"/>
          </p:cNvSpPr>
          <p:nvPr>
            <p:ph type="body" sz="half" idx="1"/>
          </p:nvPr>
        </p:nvSpPr>
        <p:spPr>
          <a:xfrm>
            <a:off x="246063" y="1308100"/>
            <a:ext cx="8516937" cy="4940300"/>
          </a:xfrm>
        </p:spPr>
        <p:txBody>
          <a:bodyPr/>
          <a:lstStyle/>
          <a:p>
            <a:pPr eaLnBrk="1" hangingPunct="1">
              <a:buFontTx/>
              <a:buNone/>
            </a:pPr>
            <a:r>
              <a:rPr lang="en-US" sz="2800">
                <a:latin typeface="Tahoma" charset="0"/>
              </a:rPr>
              <a:t>Profits are distributed to enterprises (E), households (H), and to the Rest of the World (W):</a:t>
            </a:r>
          </a:p>
        </p:txBody>
      </p:sp>
      <p:graphicFrame>
        <p:nvGraphicFramePr>
          <p:cNvPr id="17410" name="Object 8"/>
          <p:cNvGraphicFramePr>
            <a:graphicFrameLocks noGrp="1" noChangeAspect="1"/>
          </p:cNvGraphicFramePr>
          <p:nvPr>
            <p:ph sz="quarter" idx="2"/>
          </p:nvPr>
        </p:nvGraphicFramePr>
        <p:xfrm>
          <a:off x="1484313" y="2517775"/>
          <a:ext cx="3327400" cy="827088"/>
        </p:xfrm>
        <a:graphic>
          <a:graphicData uri="http://schemas.openxmlformats.org/presentationml/2006/ole">
            <mc:AlternateContent xmlns:mc="http://schemas.openxmlformats.org/markup-compatibility/2006">
              <mc:Choice xmlns:v="urn:schemas-microsoft-com:vml" Requires="v">
                <p:oleObj spid="_x0000_s178193" name="Equation" r:id="rId3" imgW="1029319" imgH="256326" progId="Equation.3">
                  <p:embed/>
                </p:oleObj>
              </mc:Choice>
              <mc:Fallback>
                <p:oleObj name="Equation" r:id="rId3" imgW="1029319" imgH="256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517775"/>
                        <a:ext cx="3327400" cy="827088"/>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7411" name="Object 9"/>
          <p:cNvGraphicFramePr>
            <a:graphicFrameLocks noGrp="1" noChangeAspect="1"/>
          </p:cNvGraphicFramePr>
          <p:nvPr>
            <p:ph sz="quarter" idx="3"/>
          </p:nvPr>
        </p:nvGraphicFramePr>
        <p:xfrm>
          <a:off x="1438275" y="3660775"/>
          <a:ext cx="3327400" cy="827088"/>
        </p:xfrm>
        <a:graphic>
          <a:graphicData uri="http://schemas.openxmlformats.org/presentationml/2006/ole">
            <mc:AlternateContent xmlns:mc="http://schemas.openxmlformats.org/markup-compatibility/2006">
              <mc:Choice xmlns:v="urn:schemas-microsoft-com:vml" Requires="v">
                <p:oleObj spid="_x0000_s178194" name="Equation" r:id="rId5" imgW="1029319" imgH="256326" progId="Equation.3">
                  <p:embed/>
                </p:oleObj>
              </mc:Choice>
              <mc:Fallback>
                <p:oleObj name="Equation" r:id="rId5" imgW="1029319"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3660775"/>
                        <a:ext cx="3327400" cy="827088"/>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7412" name="Object 10"/>
          <p:cNvGraphicFramePr>
            <a:graphicFrameLocks noChangeAspect="1"/>
          </p:cNvGraphicFramePr>
          <p:nvPr/>
        </p:nvGraphicFramePr>
        <p:xfrm>
          <a:off x="1438275" y="4803775"/>
          <a:ext cx="3362325" cy="835025"/>
        </p:xfrm>
        <a:graphic>
          <a:graphicData uri="http://schemas.openxmlformats.org/presentationml/2006/ole">
            <mc:AlternateContent xmlns:mc="http://schemas.openxmlformats.org/markup-compatibility/2006">
              <mc:Choice xmlns:v="urn:schemas-microsoft-com:vml" Requires="v">
                <p:oleObj spid="_x0000_s178195" name="Equation" r:id="rId7" imgW="1029319" imgH="256326" progId="Equation.DSMT4">
                  <p:embed/>
                </p:oleObj>
              </mc:Choice>
              <mc:Fallback>
                <p:oleObj name="Equation" r:id="rId7" imgW="1029319" imgH="25632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275" y="4803775"/>
                        <a:ext cx="33623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20741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p:txBody>
          <a:bodyPr/>
          <a:lstStyle/>
          <a:p>
            <a:pPr eaLnBrk="1" hangingPunct="1"/>
            <a:r>
              <a:rPr lang="en-US">
                <a:latin typeface="Arial" charset="0"/>
              </a:rPr>
              <a:t>Enterprise Income</a:t>
            </a:r>
          </a:p>
        </p:txBody>
      </p:sp>
      <p:sp>
        <p:nvSpPr>
          <p:cNvPr id="18439" name="Rectangle 3"/>
          <p:cNvSpPr>
            <a:spLocks noGrp="1" noChangeArrowheads="1"/>
          </p:cNvSpPr>
          <p:nvPr>
            <p:ph type="body" sz="half" idx="1"/>
          </p:nvPr>
        </p:nvSpPr>
        <p:spPr>
          <a:xfrm>
            <a:off x="246063" y="1308100"/>
            <a:ext cx="8364537" cy="4940300"/>
          </a:xfrm>
        </p:spPr>
        <p:txBody>
          <a:bodyPr/>
          <a:lstStyle/>
          <a:p>
            <a:pPr eaLnBrk="1" hangingPunct="1">
              <a:buFontTx/>
              <a:buNone/>
            </a:pPr>
            <a:r>
              <a:rPr lang="en-US" sz="2800">
                <a:latin typeface="Tahoma" charset="0"/>
              </a:rPr>
              <a:t>Enterprises have earnings that are retained (S) or distributed to households (H) or foreigners (W) :</a:t>
            </a:r>
          </a:p>
        </p:txBody>
      </p:sp>
      <p:graphicFrame>
        <p:nvGraphicFramePr>
          <p:cNvPr id="18434" name="Object 11"/>
          <p:cNvGraphicFramePr>
            <a:graphicFrameLocks noGrp="1" noChangeAspect="1"/>
          </p:cNvGraphicFramePr>
          <p:nvPr>
            <p:ph sz="quarter" idx="2"/>
          </p:nvPr>
        </p:nvGraphicFramePr>
        <p:xfrm>
          <a:off x="1295400" y="4249738"/>
          <a:ext cx="2667000" cy="550862"/>
        </p:xfrm>
        <a:graphic>
          <a:graphicData uri="http://schemas.openxmlformats.org/presentationml/2006/ole">
            <mc:AlternateContent xmlns:mc="http://schemas.openxmlformats.org/markup-compatibility/2006">
              <mc:Choice xmlns:v="urn:schemas-microsoft-com:vml" Requires="v">
                <p:oleObj spid="_x0000_s179222" name="Equation" r:id="rId3" imgW="1153615" imgH="238326" progId="Equation.3">
                  <p:embed/>
                </p:oleObj>
              </mc:Choice>
              <mc:Fallback>
                <p:oleObj name="Equation" r:id="rId3" imgW="1153615"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49738"/>
                        <a:ext cx="2667000"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5" name="Object 13"/>
          <p:cNvGraphicFramePr>
            <a:graphicFrameLocks noGrp="1" noChangeAspect="1"/>
          </p:cNvGraphicFramePr>
          <p:nvPr>
            <p:ph sz="quarter" idx="3"/>
          </p:nvPr>
        </p:nvGraphicFramePr>
        <p:xfrm>
          <a:off x="4689475" y="2762250"/>
          <a:ext cx="3235325" cy="590550"/>
        </p:xfrm>
        <a:graphic>
          <a:graphicData uri="http://schemas.openxmlformats.org/presentationml/2006/ole">
            <mc:AlternateContent xmlns:mc="http://schemas.openxmlformats.org/markup-compatibility/2006">
              <mc:Choice xmlns:v="urn:schemas-microsoft-com:vml" Requires="v">
                <p:oleObj spid="_x0000_s179223" name="Equation" r:id="rId5" imgW="1400407" imgH="256326" progId="Equation.3">
                  <p:embed/>
                </p:oleObj>
              </mc:Choice>
              <mc:Fallback>
                <p:oleObj name="Equation" r:id="rId5" imgW="1400407"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2762250"/>
                        <a:ext cx="3235325"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6" name="Object 8"/>
          <p:cNvGraphicFramePr>
            <a:graphicFrameLocks noChangeAspect="1"/>
          </p:cNvGraphicFramePr>
          <p:nvPr/>
        </p:nvGraphicFramePr>
        <p:xfrm>
          <a:off x="1295400" y="2763838"/>
          <a:ext cx="2711450" cy="793750"/>
        </p:xfrm>
        <a:graphic>
          <a:graphicData uri="http://schemas.openxmlformats.org/presentationml/2006/ole">
            <mc:AlternateContent xmlns:mc="http://schemas.openxmlformats.org/markup-compatibility/2006">
              <mc:Choice xmlns:v="urn:schemas-microsoft-com:vml" Requires="v">
                <p:oleObj spid="_x0000_s179224" name="Equation" r:id="rId7" imgW="1171629" imgH="342729" progId="Equation.3">
                  <p:embed/>
                </p:oleObj>
              </mc:Choice>
              <mc:Fallback>
                <p:oleObj name="Equation" r:id="rId7" imgW="1171629" imgH="3427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763838"/>
                        <a:ext cx="271145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7" name="Object 15"/>
          <p:cNvGraphicFramePr>
            <a:graphicFrameLocks noChangeAspect="1"/>
          </p:cNvGraphicFramePr>
          <p:nvPr/>
        </p:nvGraphicFramePr>
        <p:xfrm>
          <a:off x="4641850" y="4210050"/>
          <a:ext cx="3235325" cy="590550"/>
        </p:xfrm>
        <a:graphic>
          <a:graphicData uri="http://schemas.openxmlformats.org/presentationml/2006/ole">
            <mc:AlternateContent xmlns:mc="http://schemas.openxmlformats.org/markup-compatibility/2006">
              <mc:Choice xmlns:v="urn:schemas-microsoft-com:vml" Requires="v">
                <p:oleObj spid="_x0000_s179225" name="Equation" r:id="rId9" imgW="1400407" imgH="256326" progId="Equation.DSMT4">
                  <p:embed/>
                </p:oleObj>
              </mc:Choice>
              <mc:Fallback>
                <p:oleObj name="Equation" r:id="rId9" imgW="1400407"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4210050"/>
                        <a:ext cx="3235325"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2841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n-US">
                <a:latin typeface="Arial" charset="0"/>
              </a:rPr>
              <a:t>Household Incomes</a:t>
            </a:r>
          </a:p>
        </p:txBody>
      </p:sp>
      <p:sp>
        <p:nvSpPr>
          <p:cNvPr id="19462" name="Rectangle 3"/>
          <p:cNvSpPr>
            <a:spLocks noGrp="1" noChangeArrowheads="1"/>
          </p:cNvSpPr>
          <p:nvPr>
            <p:ph type="body" sz="half" idx="1"/>
          </p:nvPr>
        </p:nvSpPr>
        <p:spPr>
          <a:xfrm>
            <a:off x="246063" y="1308100"/>
            <a:ext cx="8288337" cy="4864100"/>
          </a:xfrm>
        </p:spPr>
        <p:txBody>
          <a:bodyPr/>
          <a:lstStyle/>
          <a:p>
            <a:pPr eaLnBrk="1" hangingPunct="1">
              <a:buFontTx/>
              <a:buNone/>
            </a:pPr>
            <a:r>
              <a:rPr lang="en-US" sz="2800">
                <a:latin typeface="Tahoma" charset="0"/>
              </a:rPr>
              <a:t>Household income comes from many sources:</a:t>
            </a:r>
          </a:p>
        </p:txBody>
      </p:sp>
      <p:graphicFrame>
        <p:nvGraphicFramePr>
          <p:cNvPr id="19458" name="Object 10"/>
          <p:cNvGraphicFramePr>
            <a:graphicFrameLocks noGrp="1" noChangeAspect="1"/>
          </p:cNvGraphicFramePr>
          <p:nvPr>
            <p:ph sz="quarter" idx="2"/>
          </p:nvPr>
        </p:nvGraphicFramePr>
        <p:xfrm>
          <a:off x="990600" y="2819400"/>
          <a:ext cx="7161213" cy="1635125"/>
        </p:xfrm>
        <a:graphic>
          <a:graphicData uri="http://schemas.openxmlformats.org/presentationml/2006/ole">
            <mc:AlternateContent xmlns:mc="http://schemas.openxmlformats.org/markup-compatibility/2006">
              <mc:Choice xmlns:v="urn:schemas-microsoft-com:vml" Requires="v">
                <p:oleObj spid="_x0000_s180241" name="Equation" r:id="rId3" imgW="3225600" imgH="736560" progId="Equation.3">
                  <p:embed/>
                </p:oleObj>
              </mc:Choice>
              <mc:Fallback>
                <p:oleObj name="Equation" r:id="rId3" imgW="322560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9400"/>
                        <a:ext cx="7161213" cy="163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59" name="Object 12"/>
          <p:cNvGraphicFramePr>
            <a:graphicFrameLocks noGrp="1" noChangeAspect="1"/>
          </p:cNvGraphicFramePr>
          <p:nvPr>
            <p:ph sz="quarter" idx="3"/>
          </p:nvPr>
        </p:nvGraphicFramePr>
        <p:xfrm>
          <a:off x="609600" y="4114800"/>
          <a:ext cx="4800600" cy="1497013"/>
        </p:xfrm>
        <a:graphic>
          <a:graphicData uri="http://schemas.openxmlformats.org/presentationml/2006/ole">
            <mc:AlternateContent xmlns:mc="http://schemas.openxmlformats.org/markup-compatibility/2006">
              <mc:Choice xmlns:v="urn:schemas-microsoft-com:vml" Requires="v">
                <p:oleObj spid="_x0000_s180242" name="Equation" r:id="rId5" imgW="2361960" imgH="736560" progId="Equation.3">
                  <p:embed/>
                </p:oleObj>
              </mc:Choice>
              <mc:Fallback>
                <p:oleObj name="Equation" r:id="rId5" imgW="236196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4800600" cy="149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0" name="Object 14"/>
          <p:cNvGraphicFramePr>
            <a:graphicFrameLocks noChangeAspect="1"/>
          </p:cNvGraphicFramePr>
          <p:nvPr/>
        </p:nvGraphicFramePr>
        <p:xfrm>
          <a:off x="609600" y="1924050"/>
          <a:ext cx="6248400" cy="1527175"/>
        </p:xfrm>
        <a:graphic>
          <a:graphicData uri="http://schemas.openxmlformats.org/presentationml/2006/ole">
            <mc:AlternateContent xmlns:mc="http://schemas.openxmlformats.org/markup-compatibility/2006">
              <mc:Choice xmlns:v="urn:schemas-microsoft-com:vml" Requires="v">
                <p:oleObj spid="_x0000_s180243" name="Equation" r:id="rId7" imgW="2908080" imgH="711000" progId="Equation.DSMT4">
                  <p:embed/>
                </p:oleObj>
              </mc:Choice>
              <mc:Fallback>
                <p:oleObj name="Equation" r:id="rId7" imgW="2908080" imgH="711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924050"/>
                        <a:ext cx="6248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05522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pPr eaLnBrk="1" hangingPunct="1"/>
            <a:r>
              <a:rPr lang="en-US">
                <a:latin typeface="Arial" charset="0"/>
              </a:rPr>
              <a:t>Household Component Accounts</a:t>
            </a:r>
          </a:p>
        </p:txBody>
      </p:sp>
      <p:sp>
        <p:nvSpPr>
          <p:cNvPr id="20487" name="Rectangle 3"/>
          <p:cNvSpPr>
            <a:spLocks noGrp="1" noChangeArrowheads="1"/>
          </p:cNvSpPr>
          <p:nvPr>
            <p:ph type="body" sz="half" idx="1"/>
          </p:nvPr>
        </p:nvSpPr>
        <p:spPr>
          <a:xfrm>
            <a:off x="474663" y="1308100"/>
            <a:ext cx="8288337" cy="4864100"/>
          </a:xfrm>
          <a:noFill/>
        </p:spPr>
        <p:txBody>
          <a:bodyPr wrap="none"/>
          <a:lstStyle/>
          <a:p>
            <a:pPr eaLnBrk="1" hangingPunct="1">
              <a:buFontTx/>
              <a:buNone/>
            </a:pPr>
            <a:r>
              <a:rPr lang="en-US" sz="2800">
                <a:latin typeface="Tahoma" charset="0"/>
              </a:rPr>
              <a:t>Households also have several secondary accounts:</a:t>
            </a:r>
          </a:p>
        </p:txBody>
      </p:sp>
      <p:graphicFrame>
        <p:nvGraphicFramePr>
          <p:cNvPr id="20482" name="Object 6"/>
          <p:cNvGraphicFramePr>
            <a:graphicFrameLocks noGrp="1" noChangeAspect="1"/>
          </p:cNvGraphicFramePr>
          <p:nvPr>
            <p:ph sz="quarter" idx="2"/>
          </p:nvPr>
        </p:nvGraphicFramePr>
        <p:xfrm>
          <a:off x="1485900" y="2133600"/>
          <a:ext cx="4302125" cy="596900"/>
        </p:xfrm>
        <a:graphic>
          <a:graphicData uri="http://schemas.openxmlformats.org/presentationml/2006/ole">
            <mc:AlternateContent xmlns:mc="http://schemas.openxmlformats.org/markup-compatibility/2006">
              <mc:Choice xmlns:v="urn:schemas-microsoft-com:vml" Requires="v">
                <p:oleObj spid="_x0000_s181270" name="Equation" r:id="rId3" imgW="1715651" imgH="238326" progId="Equation.3">
                  <p:embed/>
                </p:oleObj>
              </mc:Choice>
              <mc:Fallback>
                <p:oleObj name="Equation" r:id="rId3" imgW="1715651"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133600"/>
                        <a:ext cx="4302125"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graphicFrame>
        <p:nvGraphicFramePr>
          <p:cNvPr id="20483" name="Object 8"/>
          <p:cNvGraphicFramePr>
            <a:graphicFrameLocks noGrp="1" noChangeAspect="1"/>
          </p:cNvGraphicFramePr>
          <p:nvPr>
            <p:ph sz="quarter" idx="3"/>
          </p:nvPr>
        </p:nvGraphicFramePr>
        <p:xfrm>
          <a:off x="1447800" y="3092450"/>
          <a:ext cx="3919538" cy="641350"/>
        </p:xfrm>
        <a:graphic>
          <a:graphicData uri="http://schemas.openxmlformats.org/presentationml/2006/ole">
            <mc:AlternateContent xmlns:mc="http://schemas.openxmlformats.org/markup-compatibility/2006">
              <mc:Choice xmlns:v="urn:schemas-microsoft-com:vml" Requires="v">
                <p:oleObj spid="_x0000_s181271" name="Equation" r:id="rId5" imgW="1562893" imgH="256326" progId="Equation.3">
                  <p:embed/>
                </p:oleObj>
              </mc:Choice>
              <mc:Fallback>
                <p:oleObj name="Equation" r:id="rId5" imgW="1562893"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92450"/>
                        <a:ext cx="39195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graphicFrame>
        <p:nvGraphicFramePr>
          <p:cNvPr id="20484" name="Object 10"/>
          <p:cNvGraphicFramePr>
            <a:graphicFrameLocks noChangeAspect="1"/>
          </p:cNvGraphicFramePr>
          <p:nvPr/>
        </p:nvGraphicFramePr>
        <p:xfrm>
          <a:off x="1447800" y="4006850"/>
          <a:ext cx="2557463" cy="641350"/>
        </p:xfrm>
        <a:graphic>
          <a:graphicData uri="http://schemas.openxmlformats.org/presentationml/2006/ole">
            <mc:AlternateContent xmlns:mc="http://schemas.openxmlformats.org/markup-compatibility/2006">
              <mc:Choice xmlns:v="urn:schemas-microsoft-com:vml" Requires="v">
                <p:oleObj spid="_x0000_s181272" name="Equation" r:id="rId7" imgW="1018871" imgH="256326" progId="Equation.3">
                  <p:embed/>
                </p:oleObj>
              </mc:Choice>
              <mc:Fallback>
                <p:oleObj name="Equation" r:id="rId7" imgW="1018871" imgH="25632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06850"/>
                        <a:ext cx="25574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5" name="Object 11"/>
          <p:cNvGraphicFramePr>
            <a:graphicFrameLocks noChangeAspect="1"/>
          </p:cNvGraphicFramePr>
          <p:nvPr/>
        </p:nvGraphicFramePr>
        <p:xfrm>
          <a:off x="1447800" y="4997450"/>
          <a:ext cx="2462213" cy="641350"/>
        </p:xfrm>
        <a:graphic>
          <a:graphicData uri="http://schemas.openxmlformats.org/presentationml/2006/ole">
            <mc:AlternateContent xmlns:mc="http://schemas.openxmlformats.org/markup-compatibility/2006">
              <mc:Choice xmlns:v="urn:schemas-microsoft-com:vml" Requires="v">
                <p:oleObj spid="_x0000_s181273" name="Equation" r:id="rId9" imgW="980681" imgH="256326" progId="Equation.DSMT4">
                  <p:embed/>
                </p:oleObj>
              </mc:Choice>
              <mc:Fallback>
                <p:oleObj name="Equation" r:id="rId9" imgW="980681"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997450"/>
                        <a:ext cx="246221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0558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7. Macroeconomic Closure</a:t>
            </a:r>
          </a:p>
        </p:txBody>
      </p:sp>
      <p:sp>
        <p:nvSpPr>
          <p:cNvPr id="43011" name="Rectangle 3"/>
          <p:cNvSpPr>
            <a:spLocks noGrp="1" noChangeArrowheads="1"/>
          </p:cNvSpPr>
          <p:nvPr>
            <p:ph idx="1"/>
          </p:nvPr>
        </p:nvSpPr>
        <p:spPr/>
        <p:txBody>
          <a:bodyPr/>
          <a:lstStyle/>
          <a:p>
            <a:pPr marL="457200" indent="-457200" eaLnBrk="1" hangingPunct="1">
              <a:lnSpc>
                <a:spcPct val="80000"/>
              </a:lnSpc>
              <a:buFontTx/>
              <a:buAutoNum type="arabicPeriod"/>
            </a:pPr>
            <a:r>
              <a:rPr lang="en-US" altLang="zh-CN" sz="2800">
                <a:latin typeface="Tahoma" charset="0"/>
                <a:ea typeface="SimSun" charset="0"/>
                <a:cs typeface="SimSun" charset="0"/>
              </a:rPr>
              <a:t>Government fiscal balance is exogenous, achieved with an endogenous direct tax schedule</a:t>
            </a:r>
          </a:p>
          <a:p>
            <a:pPr marL="457200" indent="-457200" eaLnBrk="1" hangingPunct="1">
              <a:lnSpc>
                <a:spcPct val="80000"/>
              </a:lnSpc>
              <a:buFontTx/>
              <a:buAutoNum type="arabicPeriod"/>
            </a:pPr>
            <a:r>
              <a:rPr lang="en-US" altLang="zh-CN" sz="2800">
                <a:latin typeface="Tahoma" charset="0"/>
                <a:ea typeface="SimSun" charset="0"/>
                <a:cs typeface="SimSun" charset="0"/>
              </a:rPr>
              <a:t>Private investment is endogenous and is driven by available savings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government current and investment expenditures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demand for international trade and transport services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stock changes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trade balance (i.e. capital flows) is exogenous. The real exchange rate equilibrates the balance of payments.</a:t>
            </a:r>
          </a:p>
        </p:txBody>
      </p:sp>
    </p:spTree>
    <p:extLst>
      <p:ext uri="{BB962C8B-B14F-4D97-AF65-F5344CB8AC3E}">
        <p14:creationId xmlns:p14="http://schemas.microsoft.com/office/powerpoint/2010/main" val="1124851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1. Producer Behavior</a:t>
            </a:r>
          </a:p>
        </p:txBody>
      </p:sp>
      <p:sp>
        <p:nvSpPr>
          <p:cNvPr id="27651" name="Rectangle 3"/>
          <p:cNvSpPr>
            <a:spLocks noGrp="1" noChangeArrowheads="1"/>
          </p:cNvSpPr>
          <p:nvPr>
            <p:ph idx="1"/>
          </p:nvPr>
        </p:nvSpPr>
        <p:spPr/>
        <p:txBody>
          <a:bodyPr/>
          <a:lstStyle/>
          <a:p>
            <a:pPr eaLnBrk="1" hangingPunct="1">
              <a:lnSpc>
                <a:spcPct val="90000"/>
              </a:lnSpc>
            </a:pPr>
            <a:r>
              <a:rPr lang="en-US" altLang="zh-CN" sz="2800">
                <a:latin typeface="Tahoma" charset="0"/>
                <a:ea typeface="SimSun" charset="0"/>
                <a:cs typeface="SimSun" charset="0"/>
              </a:rPr>
              <a:t>Because of their evolutionary role as institutions that assemble production teams, the fundamental behavioral model for enterprises is the production function. </a:t>
            </a:r>
          </a:p>
          <a:p>
            <a:pPr eaLnBrk="1" hangingPunct="1">
              <a:lnSpc>
                <a:spcPct val="90000"/>
              </a:lnSpc>
            </a:pPr>
            <a:r>
              <a:rPr lang="en-US" altLang="zh-CN" sz="2800">
                <a:latin typeface="Tahoma" charset="0"/>
                <a:ea typeface="SimSun" charset="0"/>
                <a:cs typeface="SimSun" charset="0"/>
              </a:rPr>
              <a:t>This mathematical specification of how factor services combine to transform resources and components into goods and services lies at the heart of the neoclassical paradigm. </a:t>
            </a:r>
          </a:p>
          <a:p>
            <a:pPr eaLnBrk="1" hangingPunct="1">
              <a:lnSpc>
                <a:spcPct val="90000"/>
              </a:lnSpc>
            </a:pPr>
            <a:r>
              <a:rPr lang="en-US" altLang="zh-CN" sz="2800">
                <a:latin typeface="Tahoma" charset="0"/>
                <a:ea typeface="SimSun" charset="0"/>
                <a:cs typeface="SimSun" charset="0"/>
              </a:rPr>
              <a:t>Here we review a variety of widely accepted specifications for production functions and discuss how they can be implemented empirically. </a:t>
            </a:r>
            <a:endParaRPr lang="en-US" sz="2800">
              <a:latin typeface="Tahoma" charset="0"/>
            </a:endParaRPr>
          </a:p>
        </p:txBody>
      </p:sp>
    </p:spTree>
    <p:extLst>
      <p:ext uri="{BB962C8B-B14F-4D97-AF65-F5344CB8AC3E}">
        <p14:creationId xmlns:p14="http://schemas.microsoft.com/office/powerpoint/2010/main" val="1656904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8. Equilibrium Conditions</a:t>
            </a:r>
          </a:p>
        </p:txBody>
      </p:sp>
      <p:sp>
        <p:nvSpPr>
          <p:cNvPr id="44035" name="Rectangle 3"/>
          <p:cNvSpPr>
            <a:spLocks noGrp="1" noChangeArrowheads="1"/>
          </p:cNvSpPr>
          <p:nvPr>
            <p:ph idx="1"/>
          </p:nvPr>
        </p:nvSpPr>
        <p:spPr/>
        <p:txBody>
          <a:bodyPr/>
          <a:lstStyle/>
          <a:p>
            <a:pPr eaLnBrk="1" hangingPunct="1"/>
            <a:r>
              <a:rPr lang="en-US">
                <a:latin typeface="Tahoma" charset="0"/>
              </a:rPr>
              <a:t>Goods and Services: Combined domestic and external demand equals supply for every good and service</a:t>
            </a:r>
          </a:p>
          <a:p>
            <a:pPr eaLnBrk="1" hangingPunct="1"/>
            <a:r>
              <a:rPr lang="en-US">
                <a:latin typeface="Tahoma" charset="0"/>
              </a:rPr>
              <a:t>Factors: Domestic factor (labor, capital, land) supply equals in-state factor demand</a:t>
            </a:r>
          </a:p>
          <a:p>
            <a:pPr eaLnBrk="1" hangingPunct="1"/>
            <a:r>
              <a:rPr lang="en-US">
                <a:latin typeface="Tahoma" charset="0"/>
              </a:rPr>
              <a:t>Trade: Thailand</a:t>
            </a:r>
            <a:r>
              <a:rPr lang="ja-JP" altLang="en-US">
                <a:latin typeface="Tahoma" charset="0"/>
              </a:rPr>
              <a:t>’</a:t>
            </a:r>
            <a:r>
              <a:rPr lang="en-US">
                <a:latin typeface="Tahoma" charset="0"/>
              </a:rPr>
              <a:t>s net outflow of goods and services equals its net claims on external financial assets</a:t>
            </a:r>
          </a:p>
          <a:p>
            <a:pPr eaLnBrk="1" hangingPunct="1"/>
            <a:endParaRPr lang="en-US">
              <a:latin typeface="Tahoma" charset="0"/>
            </a:endParaRPr>
          </a:p>
        </p:txBody>
      </p:sp>
    </p:spTree>
    <p:extLst>
      <p:ext uri="{BB962C8B-B14F-4D97-AF65-F5344CB8AC3E}">
        <p14:creationId xmlns:p14="http://schemas.microsoft.com/office/powerpoint/2010/main" val="3766890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Arial" charset="0"/>
              </a:rPr>
              <a:t>9. Dynamics</a:t>
            </a:r>
          </a:p>
        </p:txBody>
      </p:sp>
      <p:sp>
        <p:nvSpPr>
          <p:cNvPr id="45059" name="Rectangle 3"/>
          <p:cNvSpPr>
            <a:spLocks noGrp="1" noChangeArrowheads="1"/>
          </p:cNvSpPr>
          <p:nvPr>
            <p:ph idx="1"/>
          </p:nvPr>
        </p:nvSpPr>
        <p:spPr>
          <a:xfrm>
            <a:off x="396875" y="1447800"/>
            <a:ext cx="8747125" cy="4681538"/>
          </a:xfrm>
        </p:spPr>
        <p:txBody>
          <a:bodyPr/>
          <a:lstStyle/>
          <a:p>
            <a:pPr eaLnBrk="1" hangingPunct="1">
              <a:lnSpc>
                <a:spcPct val="98000"/>
              </a:lnSpc>
            </a:pPr>
            <a:r>
              <a:rPr lang="en-US">
                <a:latin typeface="Tahoma" charset="0"/>
              </a:rPr>
              <a:t>Labor force and population growth are currently exogenous.</a:t>
            </a:r>
          </a:p>
          <a:p>
            <a:pPr eaLnBrk="1" hangingPunct="1">
              <a:lnSpc>
                <a:spcPct val="98000"/>
              </a:lnSpc>
            </a:pPr>
            <a:r>
              <a:rPr lang="en-US">
                <a:latin typeface="Tahoma" charset="0"/>
              </a:rPr>
              <a:t>Capital stock is driven by past investments and depreciation.</a:t>
            </a:r>
          </a:p>
          <a:p>
            <a:pPr eaLnBrk="1" hangingPunct="1">
              <a:lnSpc>
                <a:spcPct val="98000"/>
              </a:lnSpc>
            </a:pPr>
            <a:r>
              <a:rPr lang="en-US">
                <a:latin typeface="Tahoma" charset="0"/>
              </a:rPr>
              <a:t>Total factor productivity is calibrated in baseline to achieve a GDP growth target.</a:t>
            </a:r>
          </a:p>
          <a:p>
            <a:pPr eaLnBrk="1" hangingPunct="1">
              <a:lnSpc>
                <a:spcPct val="98000"/>
              </a:lnSpc>
            </a:pPr>
            <a:r>
              <a:rPr lang="en-US">
                <a:latin typeface="Tahoma" charset="0"/>
              </a:rPr>
              <a:t>Productivity is currently exogenous.</a:t>
            </a:r>
          </a:p>
          <a:p>
            <a:pPr eaLnBrk="1" hangingPunct="1"/>
            <a:endParaRPr lang="en-US">
              <a:latin typeface="Tahoma" charset="0"/>
            </a:endParaRPr>
          </a:p>
        </p:txBody>
      </p:sp>
    </p:spTree>
    <p:extLst>
      <p:ext uri="{BB962C8B-B14F-4D97-AF65-F5344CB8AC3E}">
        <p14:creationId xmlns:p14="http://schemas.microsoft.com/office/powerpoint/2010/main" val="1923601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Arial" charset="0"/>
              </a:rPr>
              <a:t>10. Model Extensions</a:t>
            </a:r>
          </a:p>
        </p:txBody>
      </p:sp>
      <p:sp>
        <p:nvSpPr>
          <p:cNvPr id="46083" name="Rectangle 3"/>
          <p:cNvSpPr>
            <a:spLocks noGrp="1" noChangeArrowheads="1"/>
          </p:cNvSpPr>
          <p:nvPr>
            <p:ph idx="1"/>
          </p:nvPr>
        </p:nvSpPr>
        <p:spPr>
          <a:xfrm>
            <a:off x="838200" y="1524000"/>
            <a:ext cx="7543800" cy="5181600"/>
          </a:xfrm>
        </p:spPr>
        <p:txBody>
          <a:bodyPr/>
          <a:lstStyle/>
          <a:p>
            <a:pPr eaLnBrk="1" hangingPunct="1">
              <a:lnSpc>
                <a:spcPct val="98000"/>
              </a:lnSpc>
            </a:pPr>
            <a:r>
              <a:rPr lang="en-US" sz="2400">
                <a:latin typeface="Tahoma" charset="0"/>
              </a:rPr>
              <a:t>Health sector reform, productivity, and fiscal sustainability</a:t>
            </a:r>
          </a:p>
          <a:p>
            <a:pPr eaLnBrk="1" hangingPunct="1">
              <a:lnSpc>
                <a:spcPct val="98000"/>
              </a:lnSpc>
            </a:pPr>
            <a:r>
              <a:rPr lang="en-US" sz="2400">
                <a:latin typeface="Tahoma" charset="0"/>
              </a:rPr>
              <a:t>Demographic change and public health management</a:t>
            </a:r>
          </a:p>
          <a:p>
            <a:pPr eaLnBrk="1" hangingPunct="1">
              <a:lnSpc>
                <a:spcPct val="98000"/>
              </a:lnSpc>
            </a:pPr>
            <a:r>
              <a:rPr lang="en-US" sz="2400">
                <a:latin typeface="Tahoma" charset="0"/>
              </a:rPr>
              <a:t>More labor market structure and conduct (occupations, unemployment, migration, bargaining, rigidities, etc.)</a:t>
            </a:r>
          </a:p>
          <a:p>
            <a:pPr eaLnBrk="1" hangingPunct="1">
              <a:lnSpc>
                <a:spcPct val="98000"/>
              </a:lnSpc>
            </a:pPr>
            <a:r>
              <a:rPr lang="en-US" sz="2400">
                <a:latin typeface="Tahoma" charset="0"/>
              </a:rPr>
              <a:t>Trade and regional economic integration</a:t>
            </a:r>
          </a:p>
          <a:p>
            <a:pPr eaLnBrk="1" hangingPunct="1">
              <a:lnSpc>
                <a:spcPct val="98000"/>
              </a:lnSpc>
            </a:pPr>
            <a:r>
              <a:rPr lang="en-US" sz="2400">
                <a:latin typeface="Tahoma" charset="0"/>
              </a:rPr>
              <a:t>Emissions, Climate Change, and Public Health</a:t>
            </a:r>
          </a:p>
          <a:p>
            <a:pPr eaLnBrk="1" hangingPunct="1">
              <a:lnSpc>
                <a:spcPct val="90000"/>
              </a:lnSpc>
            </a:pPr>
            <a:r>
              <a:rPr lang="en-US" sz="2400">
                <a:latin typeface="Tahoma" charset="0"/>
              </a:rPr>
              <a:t>Energy and other strategic commodities</a:t>
            </a:r>
          </a:p>
          <a:p>
            <a:pPr eaLnBrk="1" hangingPunct="1">
              <a:lnSpc>
                <a:spcPct val="90000"/>
              </a:lnSpc>
            </a:pPr>
            <a:r>
              <a:rPr lang="en-US" sz="2400">
                <a:latin typeface="Tahoma" charset="0"/>
              </a:rPr>
              <a:t>Location/mapping</a:t>
            </a:r>
          </a:p>
        </p:txBody>
      </p:sp>
    </p:spTree>
    <p:extLst>
      <p:ext uri="{BB962C8B-B14F-4D97-AF65-F5344CB8AC3E}">
        <p14:creationId xmlns:p14="http://schemas.microsoft.com/office/powerpoint/2010/main" val="2477447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0"/>
            <a:ext cx="8229600" cy="1143000"/>
          </a:xfrm>
        </p:spPr>
        <p:txBody>
          <a:bodyPr/>
          <a:lstStyle/>
          <a:p>
            <a:pPr algn="ctr" eaLnBrk="1" hangingPunct="1"/>
            <a:r>
              <a:rPr lang="en-US" sz="6000" i="1">
                <a:latin typeface="Arial" charset="0"/>
              </a:rPr>
              <a:t>Discussion</a:t>
            </a:r>
          </a:p>
        </p:txBody>
      </p:sp>
    </p:spTree>
    <p:extLst>
      <p:ext uri="{BB962C8B-B14F-4D97-AF65-F5344CB8AC3E}">
        <p14:creationId xmlns:p14="http://schemas.microsoft.com/office/powerpoint/2010/main" val="248651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Producer Optimization</a:t>
            </a:r>
          </a:p>
        </p:txBody>
      </p:sp>
      <p:sp>
        <p:nvSpPr>
          <p:cNvPr id="28675" name="Rectangle 3"/>
          <p:cNvSpPr>
            <a:spLocks noGrp="1" noChangeArrowheads="1"/>
          </p:cNvSpPr>
          <p:nvPr>
            <p:ph idx="1"/>
          </p:nvPr>
        </p:nvSpPr>
        <p:spPr>
          <a:xfrm>
            <a:off x="457200" y="1524000"/>
            <a:ext cx="8229600" cy="5257800"/>
          </a:xfrm>
        </p:spPr>
        <p:txBody>
          <a:bodyPr/>
          <a:lstStyle/>
          <a:p>
            <a:pPr eaLnBrk="1" hangingPunct="1">
              <a:lnSpc>
                <a:spcPct val="80000"/>
              </a:lnSpc>
              <a:buFontTx/>
              <a:buNone/>
            </a:pPr>
            <a:r>
              <a:rPr lang="en-GB" sz="2400">
                <a:latin typeface="Tahoma" charset="0"/>
              </a:rPr>
              <a:t>	The most elementary production structure considers only two factors, ignoring other factors and intermediate goods. Assuming a given level of output, producers choose inputs in order to minimise costs. In mathematical terms the producer’s decision can be formulated as:</a:t>
            </a:r>
            <a:r>
              <a:rPr lang="en-US" sz="2400">
                <a:latin typeface="Tahoma" charset="0"/>
              </a:rPr>
              <a:t> </a:t>
            </a:r>
          </a:p>
          <a:p>
            <a:pPr eaLnBrk="1" hangingPunct="1">
              <a:lnSpc>
                <a:spcPct val="80000"/>
              </a:lnSpc>
              <a:buFontTx/>
              <a:buNone/>
            </a:pPr>
            <a:endParaRPr lang="en-US" sz="2400">
              <a:latin typeface="Tahoma" charset="0"/>
            </a:endParaRPr>
          </a:p>
          <a:p>
            <a:pPr eaLnBrk="1" hangingPunct="1">
              <a:lnSpc>
                <a:spcPct val="80000"/>
              </a:lnSpc>
              <a:buFontTx/>
              <a:buNone/>
            </a:pPr>
            <a:r>
              <a:rPr lang="en-GB" sz="2400">
                <a:latin typeface="Tahoma" charset="0"/>
              </a:rPr>
              <a:t>		Min(wL+rK) 	subject to 	V=F(K,L)</a:t>
            </a:r>
          </a:p>
          <a:p>
            <a:pPr eaLnBrk="1" hangingPunct="1">
              <a:lnSpc>
                <a:spcPct val="80000"/>
              </a:lnSpc>
              <a:buFontTx/>
              <a:buNone/>
            </a:pPr>
            <a:r>
              <a:rPr lang="en-GB" sz="2400">
                <a:latin typeface="Tahoma" charset="0"/>
              </a:rPr>
              <a:t>	</a:t>
            </a:r>
          </a:p>
          <a:p>
            <a:pPr eaLnBrk="1" hangingPunct="1">
              <a:lnSpc>
                <a:spcPct val="80000"/>
              </a:lnSpc>
              <a:buFontTx/>
              <a:buNone/>
            </a:pPr>
            <a:r>
              <a:rPr lang="en-GB" sz="2400">
                <a:latin typeface="Tahoma" charset="0"/>
              </a:rPr>
              <a:t>	where </a:t>
            </a:r>
            <a:r>
              <a:rPr lang="en-GB" sz="2400" i="1">
                <a:latin typeface="Tahoma" charset="0"/>
              </a:rPr>
              <a:t>w</a:t>
            </a:r>
            <a:r>
              <a:rPr lang="en-GB" sz="2400">
                <a:latin typeface="Tahoma" charset="0"/>
              </a:rPr>
              <a:t> is the wage rate, </a:t>
            </a:r>
            <a:r>
              <a:rPr lang="en-GB" sz="2400" i="1">
                <a:latin typeface="Tahoma" charset="0"/>
              </a:rPr>
              <a:t>r</a:t>
            </a:r>
            <a:r>
              <a:rPr lang="en-GB" sz="2400">
                <a:latin typeface="Tahoma" charset="0"/>
              </a:rPr>
              <a:t> the rental rate of capital,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are the inputs to production, and </a:t>
            </a:r>
            <a:r>
              <a:rPr lang="en-GB" sz="2400" i="1">
                <a:latin typeface="Tahoma" charset="0"/>
              </a:rPr>
              <a:t>V</a:t>
            </a:r>
            <a:r>
              <a:rPr lang="en-GB" sz="2400">
                <a:latin typeface="Tahoma" charset="0"/>
              </a:rPr>
              <a:t> is the level of output. The producer chooses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with </a:t>
            </a:r>
            <a:r>
              <a:rPr lang="en-GB" sz="2400" i="1">
                <a:latin typeface="Tahoma" charset="0"/>
              </a:rPr>
              <a:t>V</a:t>
            </a:r>
            <a:r>
              <a:rPr lang="en-GB" sz="2400">
                <a:latin typeface="Tahoma" charset="0"/>
              </a:rPr>
              <a:t>, </a:t>
            </a:r>
            <a:r>
              <a:rPr lang="en-GB" sz="2400" i="1">
                <a:latin typeface="Tahoma" charset="0"/>
              </a:rPr>
              <a:t>w</a:t>
            </a:r>
            <a:r>
              <a:rPr lang="en-GB" sz="2400">
                <a:latin typeface="Tahoma" charset="0"/>
              </a:rPr>
              <a:t>, and </a:t>
            </a:r>
            <a:r>
              <a:rPr lang="en-GB" sz="2400" i="1">
                <a:latin typeface="Tahoma" charset="0"/>
              </a:rPr>
              <a:t>r</a:t>
            </a:r>
            <a:r>
              <a:rPr lang="en-GB" sz="2400">
                <a:latin typeface="Tahoma" charset="0"/>
              </a:rPr>
              <a:t> given. In most GE models, the levels of output </a:t>
            </a:r>
            <a:r>
              <a:rPr lang="en-GB" sz="2400" i="1">
                <a:latin typeface="Tahoma" charset="0"/>
              </a:rPr>
              <a:t>V, w,</a:t>
            </a:r>
            <a:r>
              <a:rPr lang="en-GB" sz="2400">
                <a:latin typeface="Tahoma" charset="0"/>
              </a:rPr>
              <a:t> and </a:t>
            </a:r>
            <a:r>
              <a:rPr lang="en-GB" sz="2400" i="1">
                <a:latin typeface="Tahoma" charset="0"/>
              </a:rPr>
              <a:t>r</a:t>
            </a:r>
            <a:r>
              <a:rPr lang="en-GB" sz="2400">
                <a:latin typeface="Tahoma" charset="0"/>
              </a:rPr>
              <a:t> are determined not by producers but by market equilibrium conditions. </a:t>
            </a:r>
            <a:endParaRPr lang="en-US" sz="2400">
              <a:latin typeface="Tahoma" charset="0"/>
            </a:endParaRPr>
          </a:p>
        </p:txBody>
      </p:sp>
    </p:spTree>
    <p:extLst>
      <p:ext uri="{BB962C8B-B14F-4D97-AF65-F5344CB8AC3E}">
        <p14:creationId xmlns:p14="http://schemas.microsoft.com/office/powerpoint/2010/main" val="41149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2"/>
          <p:cNvSpPr>
            <a:spLocks noGrp="1" noChangeArrowheads="1"/>
          </p:cNvSpPr>
          <p:nvPr>
            <p:ph type="title"/>
          </p:nvPr>
        </p:nvSpPr>
        <p:spPr/>
        <p:txBody>
          <a:bodyPr/>
          <a:lstStyle/>
          <a:p>
            <a:pPr eaLnBrk="1" hangingPunct="1"/>
            <a:r>
              <a:rPr lang="en-US">
                <a:latin typeface="Arial" charset="0"/>
              </a:rPr>
              <a:t>First-order Conditions</a:t>
            </a:r>
          </a:p>
        </p:txBody>
      </p:sp>
      <p:sp>
        <p:nvSpPr>
          <p:cNvPr id="1031" name="Rectangle 3"/>
          <p:cNvSpPr>
            <a:spLocks noGrp="1" noChangeArrowheads="1"/>
          </p:cNvSpPr>
          <p:nvPr>
            <p:ph type="body" sz="half" idx="1"/>
          </p:nvPr>
        </p:nvSpPr>
        <p:spPr>
          <a:xfrm>
            <a:off x="246063" y="1371600"/>
            <a:ext cx="8747125" cy="2286000"/>
          </a:xfrm>
        </p:spPr>
        <p:txBody>
          <a:bodyPr/>
          <a:lstStyle/>
          <a:p>
            <a:pPr eaLnBrk="1" hangingPunct="1">
              <a:lnSpc>
                <a:spcPct val="90000"/>
              </a:lnSpc>
            </a:pPr>
            <a:r>
              <a:rPr lang="en-GB" sz="2400">
                <a:latin typeface="Tahoma" charset="0"/>
              </a:rPr>
              <a:t>Setting up the Lagrangian to the problem above, we have:</a:t>
            </a:r>
          </a:p>
          <a:p>
            <a:pPr eaLnBrk="1" hangingPunct="1">
              <a:lnSpc>
                <a:spcPct val="90000"/>
              </a:lnSpc>
              <a:buFontTx/>
              <a:buNone/>
            </a:pPr>
            <a:endParaRPr lang="en-GB" sz="2400">
              <a:latin typeface="Tahoma" charset="0"/>
            </a:endParaRPr>
          </a:p>
          <a:p>
            <a:pPr eaLnBrk="1" hangingPunct="1">
              <a:lnSpc>
                <a:spcPct val="90000"/>
              </a:lnSpc>
            </a:pPr>
            <a:endParaRPr lang="en-GB" sz="2400">
              <a:latin typeface="Tahoma" charset="0"/>
            </a:endParaRPr>
          </a:p>
          <a:p>
            <a:pPr eaLnBrk="1" hangingPunct="1">
              <a:lnSpc>
                <a:spcPct val="90000"/>
              </a:lnSpc>
            </a:pPr>
            <a:r>
              <a:rPr lang="en-GB" sz="2400">
                <a:latin typeface="Tahoma" charset="0"/>
              </a:rPr>
              <a:t>Setting the partial derivatives with respect to </a:t>
            </a:r>
            <a:r>
              <a:rPr lang="en-GB" sz="2400" i="1">
                <a:latin typeface="Tahoma" charset="0"/>
              </a:rPr>
              <a:t>K</a:t>
            </a:r>
            <a:r>
              <a:rPr lang="en-GB" sz="2400">
                <a:latin typeface="Tahoma" charset="0"/>
              </a:rPr>
              <a:t>, </a:t>
            </a:r>
            <a:r>
              <a:rPr lang="en-GB" sz="2400" i="1">
                <a:latin typeface="Tahoma" charset="0"/>
              </a:rPr>
              <a:t>L</a:t>
            </a:r>
            <a:r>
              <a:rPr lang="en-GB" sz="2400">
                <a:latin typeface="Tahoma" charset="0"/>
              </a:rPr>
              <a:t> and </a:t>
            </a:r>
            <a:r>
              <a:rPr lang="en-GB" sz="2400" i="1">
                <a:latin typeface="Tahoma" charset="0"/>
              </a:rPr>
              <a:t>P</a:t>
            </a:r>
            <a:r>
              <a:rPr lang="en-GB" sz="2400">
                <a:latin typeface="Tahoma" charset="0"/>
              </a:rPr>
              <a:t> equal to zero, we have the following three first order conditions:</a:t>
            </a:r>
            <a:r>
              <a:rPr lang="en-US" sz="2400">
                <a:latin typeface="Tahoma" charset="0"/>
              </a:rPr>
              <a:t> </a:t>
            </a:r>
          </a:p>
          <a:p>
            <a:pPr eaLnBrk="1" hangingPunct="1">
              <a:lnSpc>
                <a:spcPct val="90000"/>
              </a:lnSpc>
            </a:pPr>
            <a:endParaRPr lang="en-US" sz="2400">
              <a:latin typeface="Tahoma" charset="0"/>
            </a:endParaRPr>
          </a:p>
        </p:txBody>
      </p:sp>
      <p:graphicFrame>
        <p:nvGraphicFramePr>
          <p:cNvPr id="1026" name="Object 10"/>
          <p:cNvGraphicFramePr>
            <a:graphicFrameLocks noGrp="1" noChangeAspect="1"/>
          </p:cNvGraphicFramePr>
          <p:nvPr>
            <p:ph sz="quarter" idx="2"/>
          </p:nvPr>
        </p:nvGraphicFramePr>
        <p:xfrm>
          <a:off x="1250950" y="4697413"/>
          <a:ext cx="2511425" cy="800100"/>
        </p:xfrm>
        <a:graphic>
          <a:graphicData uri="http://schemas.openxmlformats.org/presentationml/2006/ole">
            <mc:AlternateContent xmlns:mc="http://schemas.openxmlformats.org/markup-compatibility/2006">
              <mc:Choice xmlns:v="urn:schemas-microsoft-com:vml" Requires="v">
                <p:oleObj spid="_x0000_s146454" name="Equation" r:id="rId3" imgW="1156137" imgH="367929" progId="Equation.3">
                  <p:embed/>
                </p:oleObj>
              </mc:Choice>
              <mc:Fallback>
                <p:oleObj name="Equation" r:id="rId3" imgW="1156137" imgH="3679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4697413"/>
                        <a:ext cx="2511425" cy="80010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027" name="Object 11"/>
          <p:cNvGraphicFramePr>
            <a:graphicFrameLocks noGrp="1" noChangeAspect="1"/>
          </p:cNvGraphicFramePr>
          <p:nvPr>
            <p:ph sz="quarter" idx="3"/>
          </p:nvPr>
        </p:nvGraphicFramePr>
        <p:xfrm>
          <a:off x="1173163" y="3514725"/>
          <a:ext cx="2760662" cy="855663"/>
        </p:xfrm>
        <a:graphic>
          <a:graphicData uri="http://schemas.openxmlformats.org/presentationml/2006/ole">
            <mc:AlternateContent xmlns:mc="http://schemas.openxmlformats.org/markup-compatibility/2006">
              <mc:Choice xmlns:v="urn:schemas-microsoft-com:vml" Requires="v">
                <p:oleObj spid="_x0000_s146455" name="Equation" r:id="rId5" imgW="1270706" imgH="393490" progId="Equation.3">
                  <p:embed/>
                </p:oleObj>
              </mc:Choice>
              <mc:Fallback>
                <p:oleObj name="Equation" r:id="rId5" imgW="1270706" imgH="3934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163" y="3514725"/>
                        <a:ext cx="2760662" cy="85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2" name="Rectangle 8"/>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028" name="Object 7"/>
          <p:cNvGraphicFramePr>
            <a:graphicFrameLocks noChangeAspect="1"/>
          </p:cNvGraphicFramePr>
          <p:nvPr/>
        </p:nvGraphicFramePr>
        <p:xfrm>
          <a:off x="1981200" y="1828800"/>
          <a:ext cx="4419600" cy="660400"/>
        </p:xfrm>
        <a:graphic>
          <a:graphicData uri="http://schemas.openxmlformats.org/presentationml/2006/ole">
            <mc:AlternateContent xmlns:mc="http://schemas.openxmlformats.org/markup-compatibility/2006">
              <mc:Choice xmlns:v="urn:schemas-microsoft-com:vml" Requires="v">
                <p:oleObj spid="_x0000_s146456" name="Equation" r:id="rId7" imgW="1726451" imgH="253890" progId="Equation.3">
                  <p:embed/>
                </p:oleObj>
              </mc:Choice>
              <mc:Fallback>
                <p:oleObj name="Equation" r:id="rId7" imgW="1726451"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828800"/>
                        <a:ext cx="4419600" cy="660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35575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029" name="Object 14"/>
          <p:cNvGraphicFramePr>
            <a:graphicFrameLocks noChangeAspect="1"/>
          </p:cNvGraphicFramePr>
          <p:nvPr/>
        </p:nvGraphicFramePr>
        <p:xfrm>
          <a:off x="4419600" y="4191000"/>
          <a:ext cx="2987675" cy="827088"/>
        </p:xfrm>
        <a:graphic>
          <a:graphicData uri="http://schemas.openxmlformats.org/presentationml/2006/ole">
            <mc:AlternateContent xmlns:mc="http://schemas.openxmlformats.org/markup-compatibility/2006">
              <mc:Choice xmlns:v="urn:schemas-microsoft-com:vml" Requires="v">
                <p:oleObj spid="_x0000_s146457" name="Equation" r:id="rId9" imgW="1423104" imgH="393490" progId="Equation.DSMT4">
                  <p:embed/>
                </p:oleObj>
              </mc:Choice>
              <mc:Fallback>
                <p:oleObj name="Equation" r:id="rId9" imgW="1423104" imgH="3934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191000"/>
                        <a:ext cx="2987675"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015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US">
                <a:latin typeface="Arial" charset="0"/>
              </a:rPr>
              <a:t>CES Production</a:t>
            </a:r>
          </a:p>
        </p:txBody>
      </p:sp>
      <p:sp>
        <p:nvSpPr>
          <p:cNvPr id="2052" name="Rectangle 3"/>
          <p:cNvSpPr>
            <a:spLocks noGrp="1" noChangeArrowheads="1"/>
          </p:cNvSpPr>
          <p:nvPr>
            <p:ph type="body" sz="half" idx="1"/>
          </p:nvPr>
        </p:nvSpPr>
        <p:spPr>
          <a:xfrm>
            <a:off x="457200" y="1447800"/>
            <a:ext cx="8153400" cy="4267200"/>
          </a:xfrm>
        </p:spPr>
        <p:txBody>
          <a:bodyPr/>
          <a:lstStyle/>
          <a:p>
            <a:pPr eaLnBrk="1" hangingPunct="1">
              <a:lnSpc>
                <a:spcPct val="90000"/>
              </a:lnSpc>
              <a:buFontTx/>
              <a:buNone/>
            </a:pPr>
            <a:r>
              <a:rPr lang="en-GB" sz="2400">
                <a:latin typeface="Tahoma" charset="0"/>
              </a:rPr>
              <a:t>	Let’s explore this relation a bit further by assigning a functional form to </a:t>
            </a:r>
            <a:r>
              <a:rPr lang="en-GB" sz="2400" i="1">
                <a:latin typeface="Tahoma" charset="0"/>
              </a:rPr>
              <a:t>F</a:t>
            </a:r>
            <a:r>
              <a:rPr lang="en-GB" sz="2400">
                <a:latin typeface="Tahoma" charset="0"/>
              </a:rPr>
              <a:t>, notably the </a:t>
            </a:r>
            <a:r>
              <a:rPr lang="en-GB" sz="2400" i="1">
                <a:latin typeface="Tahoma" charset="0"/>
              </a:rPr>
              <a:t>Constant-Elasticity-of-Substitution</a:t>
            </a:r>
            <a:r>
              <a:rPr lang="en-GB" sz="2400">
                <a:latin typeface="Tahoma" charset="0"/>
              </a:rPr>
              <a:t> function, otherwise known as the CES function. The primal form of the CES function is:</a:t>
            </a:r>
            <a:r>
              <a:rPr lang="en-US" sz="2400">
                <a:latin typeface="Tahoma" charset="0"/>
              </a:rPr>
              <a:t> </a:t>
            </a:r>
          </a:p>
          <a:p>
            <a:pPr eaLnBrk="1" hangingPunct="1">
              <a:lnSpc>
                <a:spcPct val="90000"/>
              </a:lnSpc>
              <a:buFontTx/>
              <a:buNone/>
            </a:pPr>
            <a:r>
              <a:rPr lang="en-GB" sz="2400">
                <a:latin typeface="Tahoma" charset="0"/>
              </a:rPr>
              <a:t>	</a:t>
            </a:r>
          </a:p>
          <a:p>
            <a:pPr eaLnBrk="1" hangingPunct="1">
              <a:lnSpc>
                <a:spcPct val="90000"/>
              </a:lnSpc>
              <a:buFontTx/>
              <a:buNone/>
            </a:pPr>
            <a:endParaRPr lang="en-GB" sz="2400">
              <a:latin typeface="Tahoma" charset="0"/>
            </a:endParaRPr>
          </a:p>
          <a:p>
            <a:pPr eaLnBrk="1" hangingPunct="1">
              <a:lnSpc>
                <a:spcPct val="90000"/>
              </a:lnSpc>
              <a:buFontTx/>
              <a:buNone/>
            </a:pPr>
            <a:r>
              <a:rPr lang="en-GB" sz="2400">
                <a:latin typeface="Tahoma" charset="0"/>
              </a:rPr>
              <a:t>	</a:t>
            </a:r>
          </a:p>
          <a:p>
            <a:pPr eaLnBrk="1" hangingPunct="1">
              <a:lnSpc>
                <a:spcPct val="90000"/>
              </a:lnSpc>
              <a:buFontTx/>
              <a:buNone/>
            </a:pPr>
            <a:r>
              <a:rPr lang="en-GB" sz="2400">
                <a:latin typeface="Tahoma" charset="0"/>
              </a:rPr>
              <a:t>	where the coefficients </a:t>
            </a:r>
            <a:r>
              <a:rPr lang="en-GB" sz="2400" i="1">
                <a:latin typeface="Tahoma" charset="0"/>
              </a:rPr>
              <a:t>al</a:t>
            </a:r>
            <a:r>
              <a:rPr lang="en-GB" sz="2400">
                <a:latin typeface="Tahoma" charset="0"/>
              </a:rPr>
              <a:t> and </a:t>
            </a:r>
            <a:r>
              <a:rPr lang="en-GB" sz="2400" i="1">
                <a:latin typeface="Tahoma" charset="0"/>
              </a:rPr>
              <a:t>ak</a:t>
            </a:r>
            <a:r>
              <a:rPr lang="en-GB" sz="2400">
                <a:latin typeface="Tahoma" charset="0"/>
              </a:rPr>
              <a:t> are called the labour and capital share parameters, respectively, and </a:t>
            </a:r>
            <a:r>
              <a:rPr lang="en-GB" sz="2400" i="1">
                <a:latin typeface="Tahoma" charset="0"/>
              </a:rPr>
              <a:t>r</a:t>
            </a:r>
            <a:r>
              <a:rPr lang="en-GB" sz="2400">
                <a:latin typeface="Tahoma" charset="0"/>
              </a:rPr>
              <a:t> is the CES exponent (which will be related to the CES substitution elasticity). </a:t>
            </a:r>
            <a:endParaRPr lang="en-US" sz="2400">
              <a:latin typeface="Tahoma" charset="0"/>
            </a:endParaRPr>
          </a:p>
        </p:txBody>
      </p:sp>
      <p:graphicFrame>
        <p:nvGraphicFramePr>
          <p:cNvPr id="2050" name="Object 4"/>
          <p:cNvGraphicFramePr>
            <a:graphicFrameLocks noGrp="1" noChangeAspect="1"/>
          </p:cNvGraphicFramePr>
          <p:nvPr>
            <p:ph sz="half" idx="2"/>
          </p:nvPr>
        </p:nvGraphicFramePr>
        <p:xfrm>
          <a:off x="1371600" y="2932113"/>
          <a:ext cx="5199063" cy="877887"/>
        </p:xfrm>
        <a:graphic>
          <a:graphicData uri="http://schemas.openxmlformats.org/presentationml/2006/ole">
            <mc:AlternateContent xmlns:mc="http://schemas.openxmlformats.org/markup-compatibility/2006">
              <mc:Choice xmlns:v="urn:schemas-microsoft-com:vml" Requires="v">
                <p:oleObj spid="_x0000_s148487" name="Equation" r:id="rId3" imgW="1804280" imgH="304568" progId="Equation.DSMT4">
                  <p:embed/>
                </p:oleObj>
              </mc:Choice>
              <mc:Fallback>
                <p:oleObj name="Equation" r:id="rId3" imgW="1804280" imgH="30456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32113"/>
                        <a:ext cx="5199063" cy="877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9895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atin typeface="Arial" charset="0"/>
              </a:rPr>
              <a:t>First-order CES</a:t>
            </a:r>
          </a:p>
        </p:txBody>
      </p:sp>
      <p:sp>
        <p:nvSpPr>
          <p:cNvPr id="3079" name="Rectangle 3"/>
          <p:cNvSpPr>
            <a:spLocks noGrp="1" noChangeArrowheads="1"/>
          </p:cNvSpPr>
          <p:nvPr>
            <p:ph type="body" sz="half" idx="1"/>
          </p:nvPr>
        </p:nvSpPr>
        <p:spPr>
          <a:xfrm>
            <a:off x="246063" y="1308100"/>
            <a:ext cx="8747125" cy="4681538"/>
          </a:xfrm>
        </p:spPr>
        <p:txBody>
          <a:bodyPr/>
          <a:lstStyle/>
          <a:p>
            <a:pPr eaLnBrk="1" hangingPunct="1">
              <a:buFontTx/>
              <a:buNone/>
            </a:pPr>
            <a:r>
              <a:rPr lang="en-US" sz="2800">
                <a:latin typeface="Tahoma" charset="0"/>
              </a:rPr>
              <a:t>Differentiating this expression yields</a:t>
            </a:r>
          </a:p>
          <a:p>
            <a:pPr eaLnBrk="1" hangingPunct="1">
              <a:buFontTx/>
              <a:buNone/>
            </a:pPr>
            <a:endParaRPr lang="en-US" sz="2800">
              <a:latin typeface="Tahoma" charset="0"/>
            </a:endParaRPr>
          </a:p>
        </p:txBody>
      </p:sp>
      <p:graphicFrame>
        <p:nvGraphicFramePr>
          <p:cNvPr id="3074" name="Object 4"/>
          <p:cNvGraphicFramePr>
            <a:graphicFrameLocks noGrp="1" noChangeAspect="1"/>
          </p:cNvGraphicFramePr>
          <p:nvPr>
            <p:ph sz="quarter" idx="2"/>
          </p:nvPr>
        </p:nvGraphicFramePr>
        <p:xfrm>
          <a:off x="769938" y="1781175"/>
          <a:ext cx="6305550" cy="1035050"/>
        </p:xfrm>
        <a:graphic>
          <a:graphicData uri="http://schemas.openxmlformats.org/presentationml/2006/ole">
            <mc:AlternateContent xmlns:mc="http://schemas.openxmlformats.org/markup-compatibility/2006">
              <mc:Choice xmlns:v="urn:schemas-microsoft-com:vml" Requires="v">
                <p:oleObj spid="_x0000_s149526" name="Equation" r:id="rId3" imgW="2630762" imgH="431291" progId="Equation.3">
                  <p:embed/>
                </p:oleObj>
              </mc:Choice>
              <mc:Fallback>
                <p:oleObj name="Equation" r:id="rId3" imgW="2630762"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781175"/>
                        <a:ext cx="6305550"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6"/>
          <p:cNvGraphicFramePr>
            <a:graphicFrameLocks noGrp="1" noChangeAspect="1"/>
          </p:cNvGraphicFramePr>
          <p:nvPr>
            <p:ph sz="quarter" idx="3"/>
          </p:nvPr>
        </p:nvGraphicFramePr>
        <p:xfrm>
          <a:off x="714375" y="2884488"/>
          <a:ext cx="2282825" cy="1035050"/>
        </p:xfrm>
        <a:graphic>
          <a:graphicData uri="http://schemas.openxmlformats.org/presentationml/2006/ole">
            <mc:AlternateContent xmlns:mc="http://schemas.openxmlformats.org/markup-compatibility/2006">
              <mc:Choice xmlns:v="urn:schemas-microsoft-com:vml" Requires="v">
                <p:oleObj spid="_x0000_s149527" name="Equation" r:id="rId5" imgW="952940" imgH="431291" progId="Equation.3">
                  <p:embed/>
                </p:oleObj>
              </mc:Choice>
              <mc:Fallback>
                <p:oleObj name="Equation" r:id="rId5" imgW="952940"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884488"/>
                        <a:ext cx="2282825"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8"/>
          <p:cNvGraphicFramePr>
            <a:graphicFrameLocks noChangeAspect="1"/>
          </p:cNvGraphicFramePr>
          <p:nvPr/>
        </p:nvGraphicFramePr>
        <p:xfrm>
          <a:off x="4448175" y="3784600"/>
          <a:ext cx="2913063" cy="962025"/>
        </p:xfrm>
        <a:graphic>
          <a:graphicData uri="http://schemas.openxmlformats.org/presentationml/2006/ole">
            <mc:AlternateContent xmlns:mc="http://schemas.openxmlformats.org/markup-compatibility/2006">
              <mc:Choice xmlns:v="urn:schemas-microsoft-com:vml" Requires="v">
                <p:oleObj spid="_x0000_s149528" name="Equation" r:id="rId7" imgW="1422360" imgH="469800" progId="Equation.3">
                  <p:embed/>
                </p:oleObj>
              </mc:Choice>
              <mc:Fallback>
                <p:oleObj name="Equation" r:id="rId7" imgW="14223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8175" y="3784600"/>
                        <a:ext cx="2913063" cy="96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9"/>
          <p:cNvGraphicFramePr>
            <a:graphicFrameLocks noChangeAspect="1"/>
          </p:cNvGraphicFramePr>
          <p:nvPr/>
        </p:nvGraphicFramePr>
        <p:xfrm>
          <a:off x="4487863" y="5232400"/>
          <a:ext cx="2965450" cy="962025"/>
        </p:xfrm>
        <a:graphic>
          <a:graphicData uri="http://schemas.openxmlformats.org/presentationml/2006/ole">
            <mc:AlternateContent xmlns:mc="http://schemas.openxmlformats.org/markup-compatibility/2006">
              <mc:Choice xmlns:v="urn:schemas-microsoft-com:vml" Requires="v">
                <p:oleObj spid="_x0000_s149529" name="Equation" r:id="rId9" imgW="1447560" imgH="469800" progId="Equation.DSMT4">
                  <p:embed/>
                </p:oleObj>
              </mc:Choice>
              <mc:Fallback>
                <p:oleObj name="Equation" r:id="rId9" imgW="144756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7863" y="5232400"/>
                        <a:ext cx="2965450" cy="96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80" name="Text Box 10"/>
          <p:cNvSpPr txBox="1">
            <a:spLocks noChangeArrowheads="1"/>
          </p:cNvSpPr>
          <p:nvPr/>
        </p:nvSpPr>
        <p:spPr bwMode="auto">
          <a:xfrm>
            <a:off x="1524000" y="4572000"/>
            <a:ext cx="3276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which implies</a:t>
            </a:r>
          </a:p>
        </p:txBody>
      </p:sp>
      <p:sp>
        <p:nvSpPr>
          <p:cNvPr id="3081" name="AutoShape 11"/>
          <p:cNvSpPr>
            <a:spLocks/>
          </p:cNvSpPr>
          <p:nvPr/>
        </p:nvSpPr>
        <p:spPr bwMode="auto">
          <a:xfrm>
            <a:off x="4038600" y="3962400"/>
            <a:ext cx="152400" cy="2057400"/>
          </a:xfrm>
          <a:prstGeom prst="leftBracket">
            <a:avLst>
              <a:gd name="adj" fmla="val 1125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36" tIns="45718" rIns="91436" bIns="45718" anchor="ctr"/>
          <a:lstStyle/>
          <a:p>
            <a:endParaRPr lang="en-US"/>
          </a:p>
        </p:txBody>
      </p:sp>
      <p:sp>
        <p:nvSpPr>
          <p:cNvPr id="3082" name="AutoShape 12"/>
          <p:cNvSpPr>
            <a:spLocks/>
          </p:cNvSpPr>
          <p:nvPr/>
        </p:nvSpPr>
        <p:spPr bwMode="auto">
          <a:xfrm>
            <a:off x="3886200" y="4038600"/>
            <a:ext cx="152400" cy="1905000"/>
          </a:xfrm>
          <a:prstGeom prst="leftBracket">
            <a:avLst>
              <a:gd name="adj" fmla="val 1041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36" tIns="45718" rIns="91436" bIns="45718" anchor="ctr"/>
          <a:lstStyle/>
          <a:p>
            <a:endParaRPr lang="en-US"/>
          </a:p>
        </p:txBody>
      </p:sp>
      <p:sp>
        <p:nvSpPr>
          <p:cNvPr id="3083" name="AutoShape 13"/>
          <p:cNvSpPr>
            <a:spLocks/>
          </p:cNvSpPr>
          <p:nvPr/>
        </p:nvSpPr>
        <p:spPr bwMode="auto">
          <a:xfrm>
            <a:off x="4038600" y="4038600"/>
            <a:ext cx="76200" cy="2057400"/>
          </a:xfrm>
          <a:prstGeom prst="leftBracket">
            <a:avLst>
              <a:gd name="adj" fmla="val 2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9874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Grp="1" noChangeArrowheads="1"/>
          </p:cNvSpPr>
          <p:nvPr>
            <p:ph type="title"/>
          </p:nvPr>
        </p:nvSpPr>
        <p:spPr/>
        <p:txBody>
          <a:bodyPr/>
          <a:lstStyle/>
          <a:p>
            <a:pPr eaLnBrk="1" hangingPunct="1"/>
            <a:r>
              <a:rPr lang="en-US">
                <a:latin typeface="Arial" charset="0"/>
              </a:rPr>
              <a:t>CES Factor Demand</a:t>
            </a:r>
          </a:p>
        </p:txBody>
      </p:sp>
      <p:graphicFrame>
        <p:nvGraphicFramePr>
          <p:cNvPr id="4098" name="Object 3"/>
          <p:cNvGraphicFramePr>
            <a:graphicFrameLocks noGrp="1" noChangeAspect="1"/>
          </p:cNvGraphicFramePr>
          <p:nvPr>
            <p:ph sz="half" idx="1"/>
          </p:nvPr>
        </p:nvGraphicFramePr>
        <p:xfrm>
          <a:off x="877888" y="2109788"/>
          <a:ext cx="3078162" cy="938212"/>
        </p:xfrm>
        <a:graphic>
          <a:graphicData uri="http://schemas.openxmlformats.org/presentationml/2006/ole">
            <mc:AlternateContent xmlns:mc="http://schemas.openxmlformats.org/markup-compatibility/2006">
              <mc:Choice xmlns:v="urn:schemas-microsoft-com:vml" Requires="v">
                <p:oleObj spid="_x0000_s150545" name="Equation" r:id="rId3" imgW="1334115" imgH="406090" progId="Equation.3">
                  <p:embed/>
                </p:oleObj>
              </mc:Choice>
              <mc:Fallback>
                <p:oleObj name="Equation" r:id="rId3" imgW="1334115"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109788"/>
                        <a:ext cx="3078162" cy="938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099" name="Object 6"/>
          <p:cNvGraphicFramePr>
            <a:graphicFrameLocks noGrp="1" noChangeAspect="1"/>
          </p:cNvGraphicFramePr>
          <p:nvPr>
            <p:ph sz="quarter" idx="2"/>
          </p:nvPr>
        </p:nvGraphicFramePr>
        <p:xfrm>
          <a:off x="841375" y="3100388"/>
          <a:ext cx="2405063" cy="557212"/>
        </p:xfrm>
        <a:graphic>
          <a:graphicData uri="http://schemas.openxmlformats.org/presentationml/2006/ole">
            <mc:AlternateContent xmlns:mc="http://schemas.openxmlformats.org/markup-compatibility/2006">
              <mc:Choice xmlns:v="urn:schemas-microsoft-com:vml" Requires="v">
                <p:oleObj spid="_x0000_s150546" name="Equation" r:id="rId5" imgW="1041929" imgH="240846" progId="Equation.3">
                  <p:embed/>
                </p:oleObj>
              </mc:Choice>
              <mc:Fallback>
                <p:oleObj name="Equation" r:id="rId5" imgW="1041929" imgH="2408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 y="3100388"/>
                        <a:ext cx="2405063"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9"/>
          <p:cNvGraphicFramePr>
            <a:graphicFrameLocks noGrp="1" noChangeAspect="1"/>
          </p:cNvGraphicFramePr>
          <p:nvPr>
            <p:ph sz="quarter" idx="3"/>
          </p:nvPr>
        </p:nvGraphicFramePr>
        <p:xfrm>
          <a:off x="828675" y="3786188"/>
          <a:ext cx="2492375" cy="557212"/>
        </p:xfrm>
        <a:graphic>
          <a:graphicData uri="http://schemas.openxmlformats.org/presentationml/2006/ole">
            <mc:AlternateContent xmlns:mc="http://schemas.openxmlformats.org/markup-compatibility/2006">
              <mc:Choice xmlns:v="urn:schemas-microsoft-com:vml" Requires="v">
                <p:oleObj spid="_x0000_s150547" name="Equation" r:id="rId7" imgW="1080118" imgH="240846" progId="Equation.DSMT4">
                  <p:embed/>
                </p:oleObj>
              </mc:Choice>
              <mc:Fallback>
                <p:oleObj name="Equation" r:id="rId7" imgW="1080118" imgH="2408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3786188"/>
                        <a:ext cx="2492375"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0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3950" y="3595688"/>
            <a:ext cx="3448050" cy="2576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103" name="Text Box 13"/>
          <p:cNvSpPr txBox="1">
            <a:spLocks noChangeArrowheads="1"/>
          </p:cNvSpPr>
          <p:nvPr/>
        </p:nvSpPr>
        <p:spPr bwMode="auto">
          <a:xfrm>
            <a:off x="457200" y="4572000"/>
            <a:ext cx="43434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then lead to relatively transparent derived factor demands:</a:t>
            </a:r>
          </a:p>
        </p:txBody>
      </p:sp>
      <p:sp>
        <p:nvSpPr>
          <p:cNvPr id="4104" name="Text Box 14"/>
          <p:cNvSpPr txBox="1">
            <a:spLocks noChangeArrowheads="1"/>
          </p:cNvSpPr>
          <p:nvPr/>
        </p:nvSpPr>
        <p:spPr bwMode="auto">
          <a:xfrm>
            <a:off x="533400" y="1462088"/>
            <a:ext cx="44196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Three simplifications,</a:t>
            </a:r>
          </a:p>
        </p:txBody>
      </p:sp>
    </p:spTree>
    <p:extLst>
      <p:ext uri="{BB962C8B-B14F-4D97-AF65-F5344CB8AC3E}">
        <p14:creationId xmlns:p14="http://schemas.microsoft.com/office/powerpoint/2010/main" val="425077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RINA_NSO_UCB_Lectur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BGLOB_TXT_Global12">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P_BGLOB_TXT_Global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BGLOB_TXT_Global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BGLOB_TXT_Global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BGLOB_TXT_Global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BGLOB_TXT_Global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BGLOB_TXT_Global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BGLOB_TXT_Global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ERINA_NSO_UCB_Lecture.pot</Template>
  <TotalTime>21696</TotalTime>
  <Words>1642</Words>
  <Application>Microsoft Macintosh PowerPoint</Application>
  <PresentationFormat>On-screen Show (4:3)</PresentationFormat>
  <Paragraphs>297</Paragraphs>
  <Slides>43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Calibri</vt:lpstr>
      <vt:lpstr>Helvetica</vt:lpstr>
      <vt:lpstr>ＭＳ Ｐゴシック</vt:lpstr>
      <vt:lpstr>SimSun</vt:lpstr>
      <vt:lpstr>Symbol</vt:lpstr>
      <vt:lpstr>Tahoma</vt:lpstr>
      <vt:lpstr>Times New Roman</vt:lpstr>
      <vt:lpstr>Wingdings</vt:lpstr>
      <vt:lpstr>Arial</vt:lpstr>
      <vt:lpstr>ERINA_NSO_UCB_Lecture</vt:lpstr>
      <vt:lpstr>Equation</vt:lpstr>
      <vt:lpstr>PowerPoint Presentation</vt:lpstr>
      <vt:lpstr>Introduction</vt:lpstr>
      <vt:lpstr>Contents</vt:lpstr>
      <vt:lpstr>1. Producer Behavior</vt:lpstr>
      <vt:lpstr>Producer Optimization</vt:lpstr>
      <vt:lpstr>First-order Conditions</vt:lpstr>
      <vt:lpstr>CES Production</vt:lpstr>
      <vt:lpstr>First-order CES</vt:lpstr>
      <vt:lpstr>CES Factor Demand</vt:lpstr>
      <vt:lpstr>CES Unit Cost and Pricing</vt:lpstr>
      <vt:lpstr>Generalized CES</vt:lpstr>
      <vt:lpstr>Special Case 1: Leontief</vt:lpstr>
      <vt:lpstr>Special Case 2: Cobb-Douglas</vt:lpstr>
      <vt:lpstr>A Complication: Stratified Input Substitution</vt:lpstr>
      <vt:lpstr>Stratified Production Structure</vt:lpstr>
      <vt:lpstr>Input Demand and Prices for Two Strata</vt:lpstr>
      <vt:lpstr>CES Comparison</vt:lpstr>
      <vt:lpstr>2. Household Behavior</vt:lpstr>
      <vt:lpstr>Consumer demand</vt:lpstr>
      <vt:lpstr>Linear Expenditure Systems</vt:lpstr>
      <vt:lpstr>Linear Expenditure Systems</vt:lpstr>
      <vt:lpstr>LES Derived Demand</vt:lpstr>
      <vt:lpstr>LES Elasticities</vt:lpstr>
      <vt:lpstr>3. Other Final Demand</vt:lpstr>
      <vt:lpstr>Government</vt:lpstr>
      <vt:lpstr>4. Trade</vt:lpstr>
      <vt:lpstr>Trade Stratification</vt:lpstr>
      <vt:lpstr>Trade Analytically - Imports</vt:lpstr>
      <vt:lpstr>Trade Analytically - Exports</vt:lpstr>
      <vt:lpstr>Trade Schematically</vt:lpstr>
      <vt:lpstr>Trade Prices</vt:lpstr>
      <vt:lpstr>5. Labor </vt:lpstr>
      <vt:lpstr>6. Income distribution</vt:lpstr>
      <vt:lpstr>Factor Income</vt:lpstr>
      <vt:lpstr>Profit Distribution</vt:lpstr>
      <vt:lpstr>Enterprise Income</vt:lpstr>
      <vt:lpstr>Household Incomes</vt:lpstr>
      <vt:lpstr>Household Component Accounts</vt:lpstr>
      <vt:lpstr>7. Macroeconomic Closure</vt:lpstr>
      <vt:lpstr>8. Equilibrium Conditions</vt:lpstr>
      <vt:lpstr>9. Dynamics</vt:lpstr>
      <vt:lpstr>10. Model Extensions</vt:lpstr>
      <vt:lpstr>Discussion</vt:lpstr>
    </vt:vector>
  </TitlesOfParts>
  <Manager/>
  <Company>UC Berkeley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CGE Intro</dc:title>
  <dc:subject/>
  <dc:creator>dwrh</dc:creator>
  <cp:keywords/>
  <dc:description/>
  <cp:lastModifiedBy>David Wells Roland-Holst</cp:lastModifiedBy>
  <cp:revision>551</cp:revision>
  <dcterms:created xsi:type="dcterms:W3CDTF">2007-11-30T06:54:43Z</dcterms:created>
  <dcterms:modified xsi:type="dcterms:W3CDTF">2015-12-03T00:01:14Z</dcterms:modified>
  <cp:category/>
</cp:coreProperties>
</file>