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6" r:id="rId1"/>
  </p:sldMasterIdLst>
  <p:notesMasterIdLst>
    <p:notesMasterId r:id="rId25"/>
  </p:notesMasterIdLst>
  <p:handoutMasterIdLst>
    <p:handoutMasterId r:id="rId26"/>
  </p:handoutMasterIdLst>
  <p:sldIdLst>
    <p:sldId id="386" r:id="rId2"/>
    <p:sldId id="387" r:id="rId3"/>
    <p:sldId id="388" r:id="rId4"/>
    <p:sldId id="389" r:id="rId5"/>
    <p:sldId id="390" r:id="rId6"/>
    <p:sldId id="391" r:id="rId7"/>
    <p:sldId id="392" r:id="rId8"/>
    <p:sldId id="393" r:id="rId9"/>
    <p:sldId id="394" r:id="rId10"/>
    <p:sldId id="395" r:id="rId11"/>
    <p:sldId id="396" r:id="rId12"/>
    <p:sldId id="397" r:id="rId13"/>
    <p:sldId id="398" r:id="rId14"/>
    <p:sldId id="400" r:id="rId15"/>
    <p:sldId id="401" r:id="rId16"/>
    <p:sldId id="402" r:id="rId17"/>
    <p:sldId id="403" r:id="rId18"/>
    <p:sldId id="406" r:id="rId19"/>
    <p:sldId id="407" r:id="rId20"/>
    <p:sldId id="408" r:id="rId21"/>
    <p:sldId id="410" r:id="rId22"/>
    <p:sldId id="411" r:id="rId23"/>
    <p:sldId id="413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5"/>
  </p:normalViewPr>
  <p:slideViewPr>
    <p:cSldViewPr>
      <p:cViewPr varScale="1">
        <p:scale>
          <a:sx n="113" d="100"/>
          <a:sy n="113" d="100"/>
        </p:scale>
        <p:origin x="160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57450562-AF42-564B-B0CA-9F7483A9D443}" type="datetimeFigureOut">
              <a:rPr lang="en-US"/>
              <a:pPr>
                <a:defRPr/>
              </a:pPr>
              <a:t>12/2/15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405F7A29-1386-AE45-BC97-08E3D57FF0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5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074C605-9C1C-BB4A-9F5A-EAD79F4E76A5}" type="datetimeFigureOut">
              <a:rPr lang="en-US"/>
              <a:pPr>
                <a:defRPr/>
              </a:pPr>
              <a:t>12/2/15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BBA38F0-539B-B542-8643-3F9C4288ED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73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Helvetic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Helvetica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166C9F3-759F-414A-9471-F2003ED26003}" type="slidenum">
              <a:rPr lang="en-US">
                <a:ea typeface="Helvetica" charset="0"/>
              </a:rPr>
              <a:pPr/>
              <a:t>14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6096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AC414E-E1AF-C844-9199-1516F729563A}" type="slidenum">
              <a:rPr lang="en-US">
                <a:ea typeface="Helvetica" charset="0"/>
              </a:rPr>
              <a:pPr/>
              <a:t>15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1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CD7CFAE-02E4-CC4E-A47B-59485DCD5034}" type="slidenum">
              <a:rPr lang="en-US">
                <a:ea typeface="Helvetica" charset="0"/>
              </a:rPr>
              <a:pPr/>
              <a:t>16</a:t>
            </a:fld>
            <a:endParaRPr lang="en-US" dirty="0">
              <a:ea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233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6472238"/>
            <a:ext cx="9144000" cy="38576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667000"/>
            <a:ext cx="9144000" cy="4191000"/>
          </a:xfrm>
          <a:prstGeom prst="rect">
            <a:avLst/>
          </a:prstGeom>
          <a:gradFill rotWithShape="1">
            <a:gsLst>
              <a:gs pos="0">
                <a:srgbClr val="18472F"/>
              </a:gs>
              <a:gs pos="50000">
                <a:srgbClr val="339966"/>
              </a:gs>
              <a:gs pos="100000">
                <a:srgbClr val="18472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18" tIns="45710" rIns="91418" bIns="45710" anchor="ctr"/>
          <a:lstStyle/>
          <a:p>
            <a:endParaRPr lang="en-US" sz="1800" dirty="0">
              <a:ea typeface="Helvetica" charset="0"/>
              <a:cs typeface="Helvetica" charset="0"/>
            </a:endParaRP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04775"/>
            <a:ext cx="9161463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613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06375" y="3305176"/>
            <a:ext cx="8731250" cy="1141413"/>
          </a:xfrm>
        </p:spPr>
        <p:txBody>
          <a:bodyPr/>
          <a:lstStyle>
            <a:lvl1pPr algn="ctr">
              <a:defRPr>
                <a:latin typeface="Tahoma" pitchFamily="34" charset="0"/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06375" y="4545014"/>
            <a:ext cx="8731250" cy="1131887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FFCC00"/>
                </a:solidFill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8" name="Date Placeholder 7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472238"/>
            <a:ext cx="1905000" cy="344487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 smtClean="0">
                <a:solidFill>
                  <a:srgbClr val="FFFFFF"/>
                </a:solidFill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421D167-8F1D-B344-AF5C-C824724D57DF}" type="datetimeFigureOut">
              <a:rPr lang="en-US"/>
              <a:pPr>
                <a:defRPr/>
              </a:pPr>
              <a:t>12/2/15</a:t>
            </a:fld>
            <a:endParaRPr lang="en-US"/>
          </a:p>
        </p:txBody>
      </p:sp>
      <p:sp>
        <p:nvSpPr>
          <p:cNvPr id="9" name="Footer Placeholder 8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472238"/>
            <a:ext cx="2895600" cy="344487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FFFFFF"/>
                </a:solidFill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254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911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138114"/>
            <a:ext cx="2247900" cy="6338887"/>
          </a:xfrm>
        </p:spPr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138114"/>
            <a:ext cx="6591300" cy="6338887"/>
          </a:xfrm>
        </p:spPr>
        <p:txBody>
          <a:bodyPr vert="eaVert"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2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4926" y="96838"/>
            <a:ext cx="7688263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1852613" y="1584325"/>
            <a:ext cx="7002462" cy="47498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pPr lvl="0"/>
            <a:r>
              <a:rPr lang="en-US" noProof="0" dirty="0" smtClean="0"/>
              <a:t>Click icon to add chart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513513"/>
            <a:ext cx="1905000" cy="303212"/>
          </a:xfrm>
          <a:prstGeom prst="rect">
            <a:avLst/>
          </a:prstGeom>
        </p:spPr>
        <p:txBody>
          <a:bodyPr lIns="65306" tIns="32653" rIns="65306" bIns="32653"/>
          <a:lstStyle>
            <a:lvl1pPr>
              <a:defRPr sz="18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B614F606-E4A4-9742-8AED-5221D541F430}" type="datetimeFigureOut">
              <a:rPr lang="en-US"/>
              <a:pPr>
                <a:defRPr/>
              </a:pPr>
              <a:t>12/2/15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3089275" y="6400800"/>
            <a:ext cx="2894013" cy="457200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400800"/>
            <a:ext cx="1905000" cy="457200"/>
          </a:xfrm>
          <a:prstGeom prst="rect">
            <a:avLst/>
          </a:prstGeom>
        </p:spPr>
        <p:txBody>
          <a:bodyPr lIns="91429" tIns="45715" rIns="91429" bIns="45715"/>
          <a:lstStyle>
            <a:lvl1pPr>
              <a:defRPr sz="1800" smtClean="0">
                <a:ea typeface="+mn-ea"/>
                <a:cs typeface="Arial" charset="0"/>
              </a:defRPr>
            </a:lvl1pPr>
          </a:lstStyle>
          <a:p>
            <a:pPr>
              <a:defRPr/>
            </a:pPr>
            <a:fld id="{CF34F5B6-8A20-6243-9D4C-C0845B8084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321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33626" y="138113"/>
            <a:ext cx="6810375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5857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477000"/>
            <a:ext cx="1905000" cy="3032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25" tIns="45712" rIns="91425" bIns="45712" numCol="1" anchor="t" anchorCtr="0" compatLnSpc="1">
            <a:prstTxWarp prst="textNoShape">
              <a:avLst/>
            </a:prstTxWarp>
          </a:bodyPr>
          <a:lstStyle>
            <a:lvl1pPr>
              <a:defRPr sz="1400" b="1" i="1" smtClean="0">
                <a:solidFill>
                  <a:schemeClr val="accent2"/>
                </a:solidFill>
                <a:latin typeface="+mn-lt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fld id="{BFDE4059-D829-3A4F-A9F1-44E406373E1E}" type="datetimeFigureOut">
              <a:rPr lang="en-US"/>
              <a:pPr>
                <a:defRPr/>
              </a:pPr>
              <a:t>12/2/15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39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900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  <a:lvl2pPr>
              <a:defRPr>
                <a:ea typeface="Helvetica" charset="0"/>
              </a:defRPr>
            </a:lvl2pPr>
            <a:lvl3pPr>
              <a:defRPr>
                <a:ea typeface="Helvetica" charset="0"/>
              </a:defRPr>
            </a:lvl3pPr>
            <a:lvl4pPr>
              <a:defRPr>
                <a:ea typeface="Helvetica" charset="0"/>
              </a:defRPr>
            </a:lvl4pPr>
            <a:lvl5pPr>
              <a:defRPr>
                <a:ea typeface="Helvetica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97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14" tIns="45707" rIns="91414" bIns="45707" anchor="ctr"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5pPr>
            <a:lvl6pPr marL="64008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6pPr>
            <a:lvl7pPr marL="128016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7pPr>
            <a:lvl8pPr marL="192024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8pPr>
            <a:lvl9pPr marL="256032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25" tIns="45712" rIns="91425" bIns="45712" anchor="ctr"/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+mj-lt"/>
                <a:ea typeface="+mj-ea"/>
                <a:cs typeface="+mj-cs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5pPr>
            <a:lvl6pPr marL="64008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6pPr>
            <a:lvl7pPr marL="128016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7pPr>
            <a:lvl8pPr marL="192024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8pPr>
            <a:lvl9pPr marL="2560320" algn="r" rtl="0" eaLnBrk="1" fontAlgn="base" hangingPunct="1">
              <a:spcBef>
                <a:spcPct val="0"/>
              </a:spcBef>
              <a:spcAft>
                <a:spcPct val="0"/>
              </a:spcAft>
              <a:defRPr sz="5000">
                <a:solidFill>
                  <a:srgbClr val="FFCC00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ea typeface="Helvetica" charset="0"/>
                <a:cs typeface="Helvetica" charset="0"/>
              </a:defRPr>
            </a:lvl1pPr>
            <a:lvl2pPr marL="457090" indent="0">
              <a:buNone/>
              <a:defRPr sz="1800"/>
            </a:lvl2pPr>
            <a:lvl3pPr marL="914180" indent="0">
              <a:buNone/>
              <a:defRPr sz="1600"/>
            </a:lvl3pPr>
            <a:lvl4pPr marL="1371270" indent="0">
              <a:buNone/>
              <a:defRPr sz="1400"/>
            </a:lvl4pPr>
            <a:lvl5pPr marL="1828361" indent="0">
              <a:buNone/>
              <a:defRPr sz="1400"/>
            </a:lvl5pPr>
            <a:lvl6pPr marL="2285451" indent="0">
              <a:buNone/>
              <a:defRPr sz="1400"/>
            </a:lvl6pPr>
            <a:lvl7pPr marL="2742542" indent="0">
              <a:buNone/>
              <a:defRPr sz="1400"/>
            </a:lvl7pPr>
            <a:lvl8pPr marL="3199632" indent="0">
              <a:buNone/>
              <a:defRPr sz="1400"/>
            </a:lvl8pPr>
            <a:lvl9pPr marL="3656722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8860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4343400" cy="4876800"/>
          </a:xfrm>
        </p:spPr>
        <p:txBody>
          <a:bodyPr/>
          <a:lstStyle>
            <a:lvl1pPr>
              <a:defRPr sz="2800">
                <a:ea typeface="Helvetica" charset="0"/>
                <a:cs typeface="Helvetica" charset="0"/>
              </a:defRPr>
            </a:lvl1pPr>
            <a:lvl2pPr>
              <a:defRPr sz="2400">
                <a:ea typeface="Helvetica" charset="0"/>
              </a:defRPr>
            </a:lvl2pPr>
            <a:lvl3pPr>
              <a:defRPr sz="2000">
                <a:ea typeface="Helvetica" charset="0"/>
              </a:defRPr>
            </a:lvl3pPr>
            <a:lvl4pPr>
              <a:defRPr sz="1800">
                <a:ea typeface="Helvetica" charset="0"/>
              </a:defRPr>
            </a:lvl4pPr>
            <a:lvl5pPr>
              <a:defRPr sz="1800">
                <a:ea typeface="Helvetic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876800"/>
          </a:xfrm>
        </p:spPr>
        <p:txBody>
          <a:bodyPr/>
          <a:lstStyle>
            <a:lvl1pPr>
              <a:defRPr sz="2800">
                <a:ea typeface="Helvetica" charset="0"/>
                <a:cs typeface="Helvetica" charset="0"/>
              </a:defRPr>
            </a:lvl1pPr>
            <a:lvl2pPr>
              <a:defRPr sz="2400">
                <a:ea typeface="Helvetica" charset="0"/>
              </a:defRPr>
            </a:lvl2pPr>
            <a:lvl3pPr>
              <a:defRPr sz="2000">
                <a:ea typeface="Helvetica" charset="0"/>
              </a:defRPr>
            </a:lvl3pPr>
            <a:lvl4pPr>
              <a:defRPr sz="1800">
                <a:ea typeface="Helvetica" charset="0"/>
              </a:defRPr>
            </a:lvl4pPr>
            <a:lvl5pPr>
              <a:defRPr sz="1800">
                <a:ea typeface="Helvetica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318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a typeface="Helvetica" charset="0"/>
                <a:cs typeface="Helvetica" charset="0"/>
              </a:defRPr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ea typeface="Helvetica" charset="0"/>
                <a:cs typeface="Helvetica" charset="0"/>
              </a:defRPr>
            </a:lvl1pPr>
            <a:lvl2pPr>
              <a:defRPr sz="2000">
                <a:ea typeface="Helvetica" charset="0"/>
              </a:defRPr>
            </a:lvl2pPr>
            <a:lvl3pPr>
              <a:defRPr sz="1800">
                <a:ea typeface="Helvetica" charset="0"/>
              </a:defRPr>
            </a:lvl3pPr>
            <a:lvl4pPr>
              <a:defRPr sz="1600">
                <a:ea typeface="Helvetica" charset="0"/>
              </a:defRPr>
            </a:lvl4pPr>
            <a:lvl5pPr>
              <a:defRPr sz="1600">
                <a:ea typeface="Helvetica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a typeface="Helvetica" charset="0"/>
                <a:cs typeface="Helvetica" charset="0"/>
              </a:defRPr>
            </a:lvl1pPr>
            <a:lvl2pPr marL="457090" indent="0">
              <a:buNone/>
              <a:defRPr sz="2000" b="1"/>
            </a:lvl2pPr>
            <a:lvl3pPr marL="914180" indent="0">
              <a:buNone/>
              <a:defRPr sz="1800" b="1"/>
            </a:lvl3pPr>
            <a:lvl4pPr marL="1371270" indent="0">
              <a:buNone/>
              <a:defRPr sz="1600" b="1"/>
            </a:lvl4pPr>
            <a:lvl5pPr marL="1828361" indent="0">
              <a:buNone/>
              <a:defRPr sz="1600" b="1"/>
            </a:lvl5pPr>
            <a:lvl6pPr marL="2285451" indent="0">
              <a:buNone/>
              <a:defRPr sz="1600" b="1"/>
            </a:lvl6pPr>
            <a:lvl7pPr marL="2742542" indent="0">
              <a:buNone/>
              <a:defRPr sz="1600" b="1"/>
            </a:lvl7pPr>
            <a:lvl8pPr marL="3199632" indent="0">
              <a:buNone/>
              <a:defRPr sz="1600" b="1"/>
            </a:lvl8pPr>
            <a:lvl9pPr marL="3656722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>
                <a:ea typeface="Helvetica" charset="0"/>
                <a:cs typeface="Helvetica" charset="0"/>
              </a:defRPr>
            </a:lvl1pPr>
            <a:lvl2pPr>
              <a:defRPr sz="2000">
                <a:ea typeface="Helvetica" charset="0"/>
              </a:defRPr>
            </a:lvl2pPr>
            <a:lvl3pPr>
              <a:defRPr sz="1800">
                <a:ea typeface="Helvetica" charset="0"/>
              </a:defRPr>
            </a:lvl3pPr>
            <a:lvl4pPr>
              <a:defRPr sz="1600">
                <a:ea typeface="Helvetica" charset="0"/>
              </a:defRPr>
            </a:lvl4pPr>
            <a:lvl5pPr>
              <a:defRPr sz="1600">
                <a:ea typeface="Helvetica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787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372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333627" y="138113"/>
            <a:ext cx="6810375" cy="1143000"/>
          </a:xfrm>
        </p:spPr>
        <p:txBody>
          <a:bodyPr/>
          <a:lstStyle>
            <a:lvl1pPr>
              <a:defRPr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961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>
                <a:solidFill>
                  <a:srgbClr val="FFC000"/>
                </a:solidFill>
                <a:ea typeface="Helvetica" charset="0"/>
                <a:cs typeface="Helvetica" charset="0"/>
              </a:defRPr>
            </a:lvl1pPr>
            <a:lvl2pPr>
              <a:defRPr sz="2800">
                <a:ea typeface="Helvetica" charset="0"/>
              </a:defRPr>
            </a:lvl2pPr>
            <a:lvl3pPr>
              <a:defRPr sz="2400">
                <a:ea typeface="Helvetica" charset="0"/>
              </a:defRPr>
            </a:lvl3pPr>
            <a:lvl4pPr>
              <a:defRPr sz="2000">
                <a:ea typeface="Helvetica" charset="0"/>
              </a:defRPr>
            </a:lvl4pPr>
            <a:lvl5pPr>
              <a:defRPr sz="2000">
                <a:ea typeface="Helvetica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>
                <a:ea typeface="Helvetica" charset="0"/>
                <a:cs typeface="Helvetica" charset="0"/>
              </a:defRPr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569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a typeface="Helvetica" charset="0"/>
                <a:cs typeface="Helvetica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FFC000"/>
                </a:solidFill>
                <a:ea typeface="Helvetica" charset="0"/>
                <a:cs typeface="Helvetica" charset="0"/>
              </a:defRPr>
            </a:lvl1pPr>
            <a:lvl2pPr marL="457090" indent="0">
              <a:buNone/>
              <a:defRPr sz="2800"/>
            </a:lvl2pPr>
            <a:lvl3pPr marL="914180" indent="0">
              <a:buNone/>
              <a:defRPr sz="2400"/>
            </a:lvl3pPr>
            <a:lvl4pPr marL="1371270" indent="0">
              <a:buNone/>
              <a:defRPr sz="2000"/>
            </a:lvl4pPr>
            <a:lvl5pPr marL="1828361" indent="0">
              <a:buNone/>
              <a:defRPr sz="2000"/>
            </a:lvl5pPr>
            <a:lvl6pPr marL="2285451" indent="0">
              <a:buNone/>
              <a:defRPr sz="2000"/>
            </a:lvl6pPr>
            <a:lvl7pPr marL="2742542" indent="0">
              <a:buNone/>
              <a:defRPr sz="2000"/>
            </a:lvl7pPr>
            <a:lvl8pPr marL="3199632" indent="0">
              <a:buNone/>
              <a:defRPr sz="2000"/>
            </a:lvl8pPr>
            <a:lvl9pPr marL="3656722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ea typeface="Helvetica" charset="0"/>
                <a:cs typeface="Helvetica" charset="0"/>
              </a:defRPr>
            </a:lvl1pPr>
            <a:lvl2pPr marL="457090" indent="0">
              <a:buNone/>
              <a:defRPr sz="1200"/>
            </a:lvl2pPr>
            <a:lvl3pPr marL="914180" indent="0">
              <a:buNone/>
              <a:defRPr sz="1000"/>
            </a:lvl3pPr>
            <a:lvl4pPr marL="1371270" indent="0">
              <a:buNone/>
              <a:defRPr sz="900"/>
            </a:lvl4pPr>
            <a:lvl5pPr marL="1828361" indent="0">
              <a:buNone/>
              <a:defRPr sz="900"/>
            </a:lvl5pPr>
            <a:lvl6pPr marL="2285451" indent="0">
              <a:buNone/>
              <a:defRPr sz="900"/>
            </a:lvl6pPr>
            <a:lvl7pPr marL="2742542" indent="0">
              <a:buNone/>
              <a:defRPr sz="900"/>
            </a:lvl7pPr>
            <a:lvl8pPr marL="3199632" indent="0">
              <a:buNone/>
              <a:defRPr sz="900"/>
            </a:lvl8pPr>
            <a:lvl9pPr marL="3656722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742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333625" y="138113"/>
            <a:ext cx="6810375" cy="1143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4" tIns="45707" rIns="91414" bIns="4570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600200"/>
            <a:ext cx="8839200" cy="4876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7652" name="Rectangle 17"/>
          <p:cNvSpPr>
            <a:spLocks noChangeArrowheads="1"/>
          </p:cNvSpPr>
          <p:nvPr/>
        </p:nvSpPr>
        <p:spPr bwMode="auto">
          <a:xfrm>
            <a:off x="5029200" y="6553200"/>
            <a:ext cx="4060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/>
          <a:lstStyle/>
          <a:p>
            <a:pPr algn="r"/>
            <a:r>
              <a:rPr lang="en-US" sz="1400" dirty="0">
                <a:solidFill>
                  <a:srgbClr val="800000"/>
                </a:solidFill>
                <a:ea typeface="Helvetica" charset="0"/>
                <a:cs typeface="Helvetica" charset="0"/>
              </a:rPr>
              <a:t>Roland-Holst     </a:t>
            </a:r>
            <a:fld id="{5EC211CC-0B33-1942-A8D2-2707303DA975}" type="slidenum">
              <a:rPr lang="en-US" sz="1400">
                <a:solidFill>
                  <a:srgbClr val="800000"/>
                </a:solidFill>
                <a:ea typeface="Helvetica" charset="0"/>
                <a:cs typeface="Helvetica" charset="0"/>
              </a:rPr>
              <a:pPr algn="r"/>
              <a:t>‹#›</a:t>
            </a:fld>
            <a:endParaRPr lang="en-US" sz="1400" dirty="0">
              <a:solidFill>
                <a:srgbClr val="800000"/>
              </a:solidFill>
              <a:ea typeface="Helvetica" charset="0"/>
              <a:cs typeface="Helvetica" charset="0"/>
            </a:endParaRPr>
          </a:p>
        </p:txBody>
      </p:sp>
      <p:pic>
        <p:nvPicPr>
          <p:cNvPr id="27653" name="Picture 18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0038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4" name="Rectangle 17"/>
          <p:cNvSpPr>
            <a:spLocks noChangeArrowheads="1"/>
          </p:cNvSpPr>
          <p:nvPr/>
        </p:nvSpPr>
        <p:spPr bwMode="auto">
          <a:xfrm>
            <a:off x="53975" y="6494463"/>
            <a:ext cx="2438400" cy="30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4" tIns="45707" rIns="91414" bIns="45707"/>
          <a:lstStyle/>
          <a:p>
            <a:r>
              <a:rPr lang="en-US" sz="1400" dirty="0" smtClean="0">
                <a:solidFill>
                  <a:srgbClr val="800000"/>
                </a:solidFill>
                <a:ea typeface="Helvetica" charset="0"/>
                <a:cs typeface="Helvetica" charset="0"/>
              </a:rPr>
              <a:t>2 December 2015</a:t>
            </a:r>
            <a:endParaRPr lang="en-US" sz="1400" dirty="0">
              <a:solidFill>
                <a:srgbClr val="800000"/>
              </a:solidFill>
              <a:ea typeface="Helvetica" charset="0"/>
              <a:cs typeface="Helvetica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7" r:id="rId1"/>
    <p:sldLayoutId id="2147484117" r:id="rId2"/>
    <p:sldLayoutId id="2147484128" r:id="rId3"/>
    <p:sldLayoutId id="2147484118" r:id="rId4"/>
    <p:sldLayoutId id="2147484119" r:id="rId5"/>
    <p:sldLayoutId id="2147484120" r:id="rId6"/>
    <p:sldLayoutId id="2147484121" r:id="rId7"/>
    <p:sldLayoutId id="2147484122" r:id="rId8"/>
    <p:sldLayoutId id="2147484123" r:id="rId9"/>
    <p:sldLayoutId id="2147484124" r:id="rId10"/>
    <p:sldLayoutId id="2147484125" r:id="rId11"/>
    <p:sldLayoutId id="2147484130" r:id="rId12"/>
    <p:sldLayoutId id="2147484126" r:id="rId13"/>
    <p:sldLayoutId id="2147484131" r:id="rId14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autoUpdateAnimBg="0"/>
      <p:bldP spid="1028" grpId="0" build="p" autoUpdateAnimBg="0" advAuto="0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+mj-lt"/>
          <a:ea typeface="Helvetica" charset="0"/>
          <a:cs typeface="Helvetica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  <a:ea typeface="ＭＳ Ｐゴシック" charset="0"/>
          <a:cs typeface="ＭＳ Ｐゴシック" charset="0"/>
        </a:defRPr>
      </a:lvl5pPr>
      <a:lvl6pPr marL="45709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6pPr>
      <a:lvl7pPr marL="91418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7pPr>
      <a:lvl8pPr marL="1371270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8pPr>
      <a:lvl9pPr marL="1828361" algn="r" rtl="0" eaLnBrk="1" fontAlgn="base" hangingPunct="1">
        <a:spcBef>
          <a:spcPct val="0"/>
        </a:spcBef>
        <a:spcAft>
          <a:spcPct val="0"/>
        </a:spcAft>
        <a:defRPr sz="3600">
          <a:solidFill>
            <a:srgbClr val="FFCC00"/>
          </a:solidFill>
          <a:latin typeface="Arial" charset="0"/>
        </a:defRPr>
      </a:lvl9pPr>
    </p:titleStyle>
    <p:bodyStyle>
      <a:lvl1pPr marL="341313" indent="-341313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Helvetica" charset="0"/>
          <a:cs typeface="Helvetica" charset="0"/>
        </a:defRPr>
      </a:lvl1pPr>
      <a:lvl2pPr marL="741363" indent="-284163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Helvetica" charset="0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chemeClr val="tx1"/>
          </a:solidFill>
          <a:latin typeface="+mn-lt"/>
          <a:ea typeface="Helvetica" charset="0"/>
        </a:defRPr>
      </a:lvl3pPr>
      <a:lvl4pPr marL="1598613" indent="-227013" algn="l" rtl="0" eaLnBrk="1" fontAlgn="base" hangingPunct="1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ea typeface="Helvetica" charset="0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ea typeface="Helvetica" charset="0"/>
        </a:defRPr>
      </a:lvl5pPr>
      <a:lvl6pPr marL="2513996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6pPr>
      <a:lvl7pPr marL="2971086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7pPr>
      <a:lvl8pPr marL="3428178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8pPr>
      <a:lvl9pPr marL="3885268" indent="-228545" algn="l" rtl="0" eaLnBrk="1" fontAlgn="base" hangingPunct="1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09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18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270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36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451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4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63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722" algn="l" defTabSz="91418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bearecon.com/htdocs/CAREC_CGE_Training.php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" y="2667000"/>
            <a:ext cx="8991600" cy="1600200"/>
          </a:xfrm>
        </p:spPr>
        <p:txBody>
          <a:bodyPr/>
          <a:lstStyle/>
          <a:p>
            <a:r>
              <a:rPr lang="en-US" sz="2400" smtClean="0">
                <a:latin typeface="Tahoma" charset="0"/>
              </a:rPr>
              <a:t>Lecture </a:t>
            </a:r>
            <a:r>
              <a:rPr lang="en-US" sz="2400" smtClean="0">
                <a:latin typeface="Tahoma" charset="0"/>
              </a:rPr>
              <a:t>1:</a:t>
            </a:r>
            <a:r>
              <a:rPr lang="en-US" sz="2400" dirty="0" smtClean="0">
                <a:latin typeface="Tahoma" charset="0"/>
              </a:rPr>
              <a:t/>
            </a:r>
            <a:br>
              <a:rPr lang="en-US" sz="2400" dirty="0" smtClean="0">
                <a:latin typeface="Tahoma" charset="0"/>
              </a:rPr>
            </a:br>
            <a:r>
              <a:rPr lang="en-US" sz="4000" dirty="0">
                <a:latin typeface="Tahoma" charset="0"/>
              </a:rPr>
              <a:t>An Introduction to </a:t>
            </a:r>
            <a:r>
              <a:rPr lang="en-US" sz="4000" dirty="0" smtClean="0">
                <a:latin typeface="Tahoma" charset="0"/>
              </a:rPr>
              <a:t/>
            </a:r>
            <a:br>
              <a:rPr lang="en-US" sz="4000" dirty="0" smtClean="0">
                <a:latin typeface="Tahoma" charset="0"/>
              </a:rPr>
            </a:br>
            <a:r>
              <a:rPr lang="en-US" sz="4000" dirty="0" smtClean="0">
                <a:latin typeface="Tahoma" charset="0"/>
              </a:rPr>
              <a:t>General </a:t>
            </a:r>
            <a:r>
              <a:rPr lang="en-US" sz="4000" dirty="0">
                <a:latin typeface="Tahoma" charset="0"/>
              </a:rPr>
              <a:t>Equilibrium Policy Modeling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4332305"/>
            <a:ext cx="8731250" cy="77309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600">
                <a:solidFill>
                  <a:srgbClr val="FFCC00"/>
                </a:solidFill>
                <a:latin typeface="+mn-lt"/>
                <a:ea typeface="ＭＳ Ｐゴシック" charset="0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/>
            <a:r>
              <a:rPr lang="en-US" sz="2400" i="1" dirty="0" smtClean="0">
                <a:latin typeface="Tahoma" charset="0"/>
                <a:ea typeface="Helvetica" charset="0"/>
                <a:cs typeface="Tahoma" charset="0"/>
              </a:rPr>
              <a:t>David Roland-Holst and Samuel Evans</a:t>
            </a:r>
          </a:p>
          <a:p>
            <a:pPr eaLnBrk="1" hangingPunct="1"/>
            <a:r>
              <a:rPr lang="en-US" sz="2000" i="1" dirty="0" smtClean="0">
                <a:latin typeface="Tahoma" charset="0"/>
                <a:ea typeface="Helvetica" charset="0"/>
                <a:cs typeface="Tahoma" charset="0"/>
              </a:rPr>
              <a:t>UC Berkeley</a:t>
            </a:r>
            <a:endParaRPr lang="en-US" sz="1100" dirty="0" smtClean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endParaRPr lang="en-US" sz="1400" dirty="0" smtClean="0">
              <a:latin typeface="Tahoma" charset="0"/>
              <a:ea typeface="Helvetica" charset="0"/>
              <a:cs typeface="Tahoma" charset="0"/>
            </a:endParaRPr>
          </a:p>
          <a:p>
            <a:pPr eaLnBrk="1" hangingPunct="1"/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Computable </a:t>
            </a:r>
            <a:r>
              <a:rPr lang="en-US" sz="1400" dirty="0">
                <a:latin typeface="Tahoma" charset="0"/>
                <a:ea typeface="Helvetica" charset="0"/>
                <a:cs typeface="Tahoma" charset="0"/>
              </a:rPr>
              <a:t>General Equilibrium (CGE) Model Training </a:t>
            </a:r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Workshop</a:t>
            </a:r>
          </a:p>
          <a:p>
            <a:r>
              <a:rPr lang="en-US" sz="1400" dirty="0">
                <a:latin typeface="Tahoma" charset="0"/>
                <a:ea typeface="Helvetica" charset="0"/>
                <a:cs typeface="Tahoma" charset="0"/>
              </a:rPr>
              <a:t>Workshop on Regional Economic Cooperation Database and Modeling</a:t>
            </a:r>
          </a:p>
          <a:p>
            <a:pPr eaLnBrk="1" hangingPunct="1"/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2-4 December 2015</a:t>
            </a:r>
          </a:p>
          <a:p>
            <a:pPr eaLnBrk="1" hangingPunct="1"/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CAREC Institute, Urumqi, PRC</a:t>
            </a:r>
          </a:p>
          <a:p>
            <a:pPr eaLnBrk="1" hangingPunct="1"/>
            <a:r>
              <a:rPr lang="en-US" sz="1400" dirty="0">
                <a:latin typeface="Tahoma" charset="0"/>
                <a:ea typeface="Helvetica" charset="0"/>
                <a:cs typeface="Tahoma" charset="0"/>
                <a:hlinkClick r:id="rId2"/>
              </a:rPr>
              <a:t>http://</a:t>
            </a:r>
            <a:r>
              <a:rPr lang="en-US" sz="1400" dirty="0" smtClean="0">
                <a:latin typeface="Tahoma" charset="0"/>
                <a:ea typeface="Helvetica" charset="0"/>
                <a:cs typeface="Tahoma" charset="0"/>
                <a:hlinkClick r:id="rId2"/>
              </a:rPr>
              <a:t>bearecon.com/htdocs/CAREC_CGE_Training.php</a:t>
            </a:r>
            <a:r>
              <a:rPr lang="en-US" sz="1400" dirty="0" smtClean="0">
                <a:latin typeface="Tahoma" charset="0"/>
                <a:ea typeface="Helvetica" charset="0"/>
                <a:cs typeface="Tahoma" charset="0"/>
              </a:rPr>
              <a:t> </a:t>
            </a:r>
            <a:endParaRPr lang="en-US" sz="1100" dirty="0">
              <a:latin typeface="Tahoma" charset="0"/>
              <a:ea typeface="Helvetica" charset="0"/>
              <a:cs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4023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Trade policy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839200" cy="48768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The issue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How do bilateral, regional, and global policies influence domestic employment and income?</a:t>
            </a:r>
          </a:p>
          <a:p>
            <a:pPr eaLnBrk="1" hangingPunct="1"/>
            <a:r>
              <a:rPr lang="en-US" dirty="0">
                <a:latin typeface="Tahoma" charset="0"/>
              </a:rPr>
              <a:t>Why a CGE model?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Trade policy is the classic GE problem</a:t>
            </a:r>
          </a:p>
          <a:p>
            <a:pPr eaLnBrk="1" hangingPunct="1"/>
            <a:r>
              <a:rPr lang="en-US" dirty="0">
                <a:latin typeface="Tahoma" charset="0"/>
              </a:rPr>
              <a:t>Key insights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In most regional and global supply chains, there is a rich story about how the benefits and costs of trade policy are distributed.</a:t>
            </a:r>
          </a:p>
        </p:txBody>
      </p:sp>
    </p:spTree>
    <p:extLst>
      <p:ext uri="{BB962C8B-B14F-4D97-AF65-F5344CB8AC3E}">
        <p14:creationId xmlns:p14="http://schemas.microsoft.com/office/powerpoint/2010/main" val="1693512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bldLvl="2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Public finance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The issue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How do taxes and public goods affect behavior and wealth?</a:t>
            </a:r>
          </a:p>
          <a:p>
            <a:pPr eaLnBrk="1" hangingPunct="1"/>
            <a:r>
              <a:rPr lang="en-US" dirty="0">
                <a:latin typeface="Tahoma" charset="0"/>
              </a:rPr>
              <a:t>Why a CGE model?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Indirect effects can far outweigh direct ones</a:t>
            </a:r>
          </a:p>
          <a:p>
            <a:pPr eaLnBrk="1" hangingPunct="1"/>
            <a:r>
              <a:rPr lang="en-US" dirty="0">
                <a:latin typeface="Tahoma" charset="0"/>
              </a:rPr>
              <a:t>Key insights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Overall gains very small and</a:t>
            </a:r>
          </a:p>
          <a:p>
            <a:pPr lvl="1" eaLnBrk="1" hangingPunct="1">
              <a:buFont typeface="Wingdings" charset="0"/>
              <a:buChar char="§"/>
            </a:pPr>
            <a:r>
              <a:rPr lang="en-US" dirty="0">
                <a:latin typeface="Tahoma" charset="0"/>
              </a:rPr>
              <a:t>Very sensitive to some key assumptions</a:t>
            </a:r>
          </a:p>
          <a:p>
            <a:pPr eaLnBrk="1" hangingPunct="1"/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6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50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Environmental regulation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Effects of regulations such as:</a:t>
            </a:r>
          </a:p>
          <a:p>
            <a:pPr lvl="2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US" sz="2000" dirty="0">
                <a:latin typeface="Tahoma" charset="0"/>
              </a:rPr>
              <a:t>pollution</a:t>
            </a:r>
          </a:p>
          <a:p>
            <a:pPr lvl="2" eaLnBrk="1" hangingPunct="1">
              <a:lnSpc>
                <a:spcPct val="90000"/>
              </a:lnSpc>
              <a:buFont typeface="Courier New" charset="0"/>
              <a:buChar char="o"/>
            </a:pPr>
            <a:r>
              <a:rPr lang="en-US" sz="2000" dirty="0">
                <a:latin typeface="Tahoma" charset="0"/>
              </a:rPr>
              <a:t>Resource (water, fisheries, forestry) policy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Why a CGE model?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Still emerging in a live policy debate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Energy and water, for example, key inputs to all production processes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Environmental policies have many indirect effects</a:t>
            </a:r>
          </a:p>
          <a:p>
            <a:pPr algn="ctr" eaLnBrk="1" hangingPunct="1">
              <a:lnSpc>
                <a:spcPct val="90000"/>
              </a:lnSpc>
            </a:pPr>
            <a:endParaRPr lang="en-US" sz="2800" dirty="0">
              <a:latin typeface="Tahoma" charset="0"/>
            </a:endParaRPr>
          </a:p>
          <a:p>
            <a:pPr eaLnBrk="1" hangingPunct="1">
              <a:lnSpc>
                <a:spcPct val="90000"/>
              </a:lnSpc>
            </a:pPr>
            <a:endParaRPr lang="en-US" sz="2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98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3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6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Poverty and Inequality</a:t>
            </a:r>
          </a:p>
        </p:txBody>
      </p:sp>
      <p:sp>
        <p:nvSpPr>
          <p:cNvPr id="185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How to influence the real composition of income and growth?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Why a CGE model?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Institutional detail is essential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Relative incomes are determined by relative prices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Constraints play a major role in incidence and distribution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Who are the winners and how can they be enlisted to support policy?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Who are the losers and how can they be compensated?</a:t>
            </a:r>
          </a:p>
          <a:p>
            <a:pPr algn="ctr" eaLnBrk="1" hangingPunct="1">
              <a:lnSpc>
                <a:spcPct val="80000"/>
              </a:lnSpc>
            </a:pPr>
            <a:endParaRPr lang="en-US" sz="2800" dirty="0">
              <a:latin typeface="Tahoma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34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5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0" dur="500"/>
                                        <p:tgtEl>
                                          <p:spTgt spid="185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5" dur="500"/>
                                        <p:tgtEl>
                                          <p:spTgt spid="185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85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1" dur="500"/>
                                        <p:tgtEl>
                                          <p:spTgt spid="185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500"/>
                                        <p:tgtEl>
                                          <p:spTgt spid="185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853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853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5" dur="500"/>
                                        <p:tgtEl>
                                          <p:spTgt spid="1853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  <a:latin typeface="Arial" charset="0"/>
              </a:rPr>
              <a:t>Why Model?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It may seem obvious why modeling is important, but I want to emphasize that economic and other policy modeling is not limited to just forecasting.    </a:t>
            </a:r>
          </a:p>
          <a:p>
            <a:pPr eaLnBrk="1" hangingPunct="1"/>
            <a:r>
              <a:rPr lang="en-US" dirty="0">
                <a:latin typeface="Tahoma" charset="0"/>
              </a:rPr>
              <a:t>As (and if not more) importantly, modeling can provide policymakers with the visibility to </a:t>
            </a:r>
            <a:endParaRPr lang="en-US" dirty="0" smtClean="0">
              <a:latin typeface="Tahoma" charset="0"/>
            </a:endParaRPr>
          </a:p>
          <a:p>
            <a:pPr lvl="1"/>
            <a:r>
              <a:rPr lang="en-US" dirty="0" smtClean="0">
                <a:latin typeface="Tahoma" charset="0"/>
              </a:rPr>
              <a:t>identify </a:t>
            </a:r>
            <a:r>
              <a:rPr lang="en-US" dirty="0">
                <a:latin typeface="Tahoma" charset="0"/>
              </a:rPr>
              <a:t>opportunities and potential challenges before policies are implemented (ex ante</a:t>
            </a:r>
            <a:r>
              <a:rPr lang="en-US" dirty="0" smtClean="0">
                <a:latin typeface="Tahoma" charset="0"/>
              </a:rPr>
              <a:t>)</a:t>
            </a:r>
            <a:endParaRPr lang="en-US" dirty="0">
              <a:latin typeface="Tahoma" charset="0"/>
            </a:endParaRPr>
          </a:p>
          <a:p>
            <a:pPr lvl="1"/>
            <a:r>
              <a:rPr lang="en-US" dirty="0" smtClean="0">
                <a:latin typeface="Tahoma" charset="0"/>
              </a:rPr>
              <a:t>address </a:t>
            </a:r>
            <a:r>
              <a:rPr lang="en-US" dirty="0">
                <a:latin typeface="Tahoma" charset="0"/>
              </a:rPr>
              <a:t>problems that may arise after implementation (ex post). </a:t>
            </a:r>
          </a:p>
          <a:p>
            <a:pPr eaLnBrk="1" hangingPunct="1"/>
            <a:r>
              <a:rPr lang="en-US" dirty="0">
                <a:latin typeface="Tahoma" charset="0"/>
              </a:rPr>
              <a:t>An example will help to illustrate this point.</a:t>
            </a:r>
          </a:p>
        </p:txBody>
      </p:sp>
    </p:spTree>
    <p:extLst>
      <p:ext uri="{BB962C8B-B14F-4D97-AF65-F5344CB8AC3E}">
        <p14:creationId xmlns:p14="http://schemas.microsoft.com/office/powerpoint/2010/main" val="2486477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solidFill>
                  <a:srgbClr val="FFC000"/>
                </a:solidFill>
                <a:latin typeface="Arial" charset="0"/>
              </a:rPr>
              <a:t>Why Model?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Consider the case of a poor country that is considering whether to build a new highway to support foreign tourism.</a:t>
            </a:r>
          </a:p>
          <a:p>
            <a:pPr eaLnBrk="1" hangingPunct="1"/>
            <a:r>
              <a:rPr lang="en-US" dirty="0">
                <a:latin typeface="Tahoma" charset="0"/>
              </a:rPr>
              <a:t>Based on current characteristics of tourism, demand forecasts, and extrapolation, the country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s economists predict that the new road will increase the country</a:t>
            </a:r>
            <a:r>
              <a:rPr lang="ja-JP" altLang="en-US" dirty="0">
                <a:latin typeface="Tahoma" charset="0"/>
              </a:rPr>
              <a:t>’</a:t>
            </a:r>
            <a:r>
              <a:rPr lang="en-US" dirty="0">
                <a:latin typeface="Tahoma" charset="0"/>
              </a:rPr>
              <a:t>s GDP by 10%.</a:t>
            </a:r>
          </a:p>
          <a:p>
            <a:pPr eaLnBrk="1" hangingPunct="1"/>
            <a:r>
              <a:rPr lang="en-US" dirty="0">
                <a:latin typeface="Tahoma" charset="0"/>
              </a:rPr>
              <a:t>Should the country build the </a:t>
            </a:r>
            <a:r>
              <a:rPr lang="en-US" dirty="0" smtClean="0">
                <a:latin typeface="Tahoma" charset="0"/>
              </a:rPr>
              <a:t>road?</a:t>
            </a:r>
            <a:endParaRPr lang="en-US" dirty="0">
              <a:latin typeface="Tahoma" charset="0"/>
            </a:endParaRPr>
          </a:p>
          <a:p>
            <a:pPr eaLnBrk="1" hangingPunct="1"/>
            <a:endParaRPr lang="en-US" dirty="0">
              <a:latin typeface="Tahoma" charset="0"/>
            </a:endParaRPr>
          </a:p>
          <a:p>
            <a:pPr eaLnBrk="1" hangingPunct="1"/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86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charset="0"/>
              </a:rPr>
              <a:t>Why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>
                <a:latin typeface="Tahoma" charset="0"/>
              </a:rPr>
              <a:t>If the influx </a:t>
            </a:r>
            <a:r>
              <a:rPr lang="en-US" sz="2800" dirty="0">
                <a:latin typeface="Tahoma" charset="0"/>
              </a:rPr>
              <a:t>of tourists </a:t>
            </a:r>
            <a:r>
              <a:rPr lang="en-US" sz="2800" dirty="0" smtClean="0">
                <a:latin typeface="Tahoma" charset="0"/>
              </a:rPr>
              <a:t>drove up </a:t>
            </a:r>
            <a:r>
              <a:rPr lang="en-US" sz="2800" dirty="0">
                <a:latin typeface="Tahoma" charset="0"/>
              </a:rPr>
              <a:t>food </a:t>
            </a:r>
            <a:r>
              <a:rPr lang="en-US" sz="2800" dirty="0" smtClean="0">
                <a:latin typeface="Tahoma" charset="0"/>
              </a:rPr>
              <a:t>prices </a:t>
            </a:r>
            <a:r>
              <a:rPr lang="en-US" sz="2800" dirty="0">
                <a:latin typeface="Tahoma" charset="0"/>
              </a:rPr>
              <a:t>for 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majority urban poor, </a:t>
            </a:r>
            <a:r>
              <a:rPr lang="en-US" sz="2800" dirty="0" smtClean="0">
                <a:latin typeface="Tahoma" charset="0"/>
              </a:rPr>
              <a:t>that would undermine </a:t>
            </a:r>
            <a:r>
              <a:rPr lang="en-US" sz="2800" dirty="0">
                <a:latin typeface="Tahoma" charset="0"/>
              </a:rPr>
              <a:t>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poverty alleviation goals.</a:t>
            </a: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ahoma" charset="0"/>
              </a:rPr>
              <a:t>If </a:t>
            </a:r>
            <a:r>
              <a:rPr lang="en-US" sz="2800" dirty="0">
                <a:latin typeface="Tahoma" charset="0"/>
              </a:rPr>
              <a:t>sufficient detail is included in structural </a:t>
            </a:r>
            <a:r>
              <a:rPr lang="en-US" sz="2800" dirty="0" smtClean="0">
                <a:latin typeface="Tahoma" charset="0"/>
              </a:rPr>
              <a:t>models, </a:t>
            </a:r>
            <a:r>
              <a:rPr lang="en-US" sz="2800" dirty="0">
                <a:latin typeface="Tahoma" charset="0"/>
              </a:rPr>
              <a:t>policymakers can anticipate </a:t>
            </a:r>
            <a:r>
              <a:rPr lang="en-US" sz="2800" dirty="0" smtClean="0">
                <a:latin typeface="Tahoma" charset="0"/>
              </a:rPr>
              <a:t>problems </a:t>
            </a:r>
            <a:r>
              <a:rPr lang="en-US" sz="2800" dirty="0">
                <a:latin typeface="Tahoma" charset="0"/>
              </a:rPr>
              <a:t>and plan for them.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In this example, the country</a:t>
            </a:r>
            <a:r>
              <a:rPr lang="ja-JP" altLang="en-US" sz="2800" dirty="0">
                <a:latin typeface="Tahoma" charset="0"/>
              </a:rPr>
              <a:t>’</a:t>
            </a:r>
            <a:r>
              <a:rPr lang="en-US" sz="2800" dirty="0">
                <a:latin typeface="Tahoma" charset="0"/>
              </a:rPr>
              <a:t>s policymakers might respond by building the </a:t>
            </a:r>
            <a:r>
              <a:rPr lang="en-US" sz="2800" dirty="0" smtClean="0">
                <a:latin typeface="Tahoma" charset="0"/>
              </a:rPr>
              <a:t>road, </a:t>
            </a:r>
            <a:r>
              <a:rPr lang="en-US" sz="2800" dirty="0">
                <a:latin typeface="Tahoma" charset="0"/>
              </a:rPr>
              <a:t>but adjusting </a:t>
            </a:r>
            <a:r>
              <a:rPr lang="en-US" sz="2800" dirty="0" smtClean="0">
                <a:latin typeface="Tahoma" charset="0"/>
              </a:rPr>
              <a:t>agricultural and import policies to </a:t>
            </a:r>
            <a:r>
              <a:rPr lang="en-US" sz="2800" dirty="0">
                <a:latin typeface="Tahoma" charset="0"/>
              </a:rPr>
              <a:t>lessen constraints on food supplies.</a:t>
            </a:r>
          </a:p>
        </p:txBody>
      </p:sp>
    </p:spTree>
    <p:extLst>
      <p:ext uri="{BB962C8B-B14F-4D97-AF65-F5344CB8AC3E}">
        <p14:creationId xmlns:p14="http://schemas.microsoft.com/office/powerpoint/2010/main" val="1311858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Basic Tenets of Modeling Strategy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800600"/>
          </a:xfrm>
        </p:spPr>
        <p:txBody>
          <a:bodyPr/>
          <a:lstStyle/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 dirty="0">
                <a:latin typeface="Tahoma" charset="0"/>
              </a:rPr>
              <a:t>Policy makers need visibility about trends and </a:t>
            </a:r>
            <a:r>
              <a:rPr lang="en-US" sz="3200" dirty="0" smtClean="0">
                <a:latin typeface="Tahoma" charset="0"/>
              </a:rPr>
              <a:t>linkages.</a:t>
            </a:r>
          </a:p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r>
              <a:rPr lang="en-US" sz="3200" dirty="0" smtClean="0">
                <a:latin typeface="Tahoma" charset="0"/>
              </a:rPr>
              <a:t>Economic </a:t>
            </a:r>
            <a:r>
              <a:rPr lang="en-US" sz="3200" dirty="0">
                <a:latin typeface="Tahoma" charset="0"/>
              </a:rPr>
              <a:t>models make a lasting contribution to this under three conditions: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They must incorporate advanced data and methods.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Results must be transparent.</a:t>
            </a:r>
          </a:p>
          <a:p>
            <a:pPr marL="1249363" lvl="1" indent="-609600" defTabSz="1279525" eaLnBrk="1" hangingPunct="1">
              <a:lnSpc>
                <a:spcPct val="90000"/>
              </a:lnSpc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Should be locally implemented.</a:t>
            </a:r>
          </a:p>
          <a:p>
            <a:pPr marL="666750" indent="-666750" defTabSz="1279525" eaLnBrk="1" hangingPunct="1">
              <a:lnSpc>
                <a:spcPct val="90000"/>
              </a:lnSpc>
              <a:buFont typeface="Wingdings" charset="0"/>
              <a:buNone/>
            </a:pPr>
            <a:endParaRPr lang="en-US" sz="3200" dirty="0" smtClean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Three Model Strategies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2296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Static CGE – Comparative Static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Advantages – Simple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Disadvantage – Simple, time ambiguous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Dynamic CGE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Advantage – more timely for policy work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Disadvantage – more data intensive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Stochastic CGE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Advantage – Explicitly models uncertainty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Disadvantage – very intensive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69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Two Model Regional Approaches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828800"/>
            <a:ext cx="82296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b="1" dirty="0">
                <a:latin typeface="Tahoma" charset="0"/>
              </a:rPr>
              <a:t>National research prototype model</a:t>
            </a:r>
            <a:r>
              <a:rPr lang="en-US" dirty="0">
                <a:latin typeface="Tahoma" charset="0"/>
              </a:rPr>
              <a:t> – A state-of-the-art single country CGE </a:t>
            </a:r>
            <a:r>
              <a:rPr lang="en-US" dirty="0" smtClean="0">
                <a:latin typeface="Tahoma" charset="0"/>
              </a:rPr>
              <a:t>model, exist now for over 70 countries</a:t>
            </a: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b="1" dirty="0" smtClean="0">
                <a:latin typeface="Tahoma" charset="0"/>
              </a:rPr>
              <a:t>Multiregional and Multi-national models</a:t>
            </a:r>
            <a:r>
              <a:rPr lang="en-US" dirty="0" smtClean="0">
                <a:latin typeface="Tahoma" charset="0"/>
              </a:rPr>
              <a:t> </a:t>
            </a:r>
            <a:r>
              <a:rPr lang="en-US" dirty="0">
                <a:latin typeface="Tahoma" charset="0"/>
              </a:rPr>
              <a:t>– A model based on a multi-country framework, with flexible regional aggregation.</a:t>
            </a:r>
          </a:p>
          <a:p>
            <a:pPr marL="1009650" lvl="1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Examples</a:t>
            </a:r>
          </a:p>
          <a:p>
            <a:pPr marL="1409700" lvl="2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GTAP – Global (</a:t>
            </a:r>
            <a:r>
              <a:rPr lang="en-US" dirty="0" smtClean="0">
                <a:latin typeface="Tahoma" charset="0"/>
              </a:rPr>
              <a:t>124 </a:t>
            </a:r>
            <a:r>
              <a:rPr lang="en-US" dirty="0">
                <a:latin typeface="Tahoma" charset="0"/>
              </a:rPr>
              <a:t>countries, 57 sectors)</a:t>
            </a:r>
          </a:p>
          <a:p>
            <a:pPr marL="1409700" lvl="2" indent="-609600" eaLnBrk="1" hangingPunct="1">
              <a:buFont typeface="Wingdings" charset="0"/>
              <a:buAutoNum type="arabicPeriod"/>
            </a:pPr>
            <a:r>
              <a:rPr lang="en-US" dirty="0">
                <a:latin typeface="Tahoma" charset="0"/>
              </a:rPr>
              <a:t>EAGLE– US (50 states, 509 sectors)</a:t>
            </a:r>
          </a:p>
          <a:p>
            <a:pPr marL="1409700" lvl="2" indent="-609600" eaLnBrk="1" hangingPunct="1">
              <a:buFont typeface="Wingdings" charset="0"/>
              <a:buAutoNum type="arabicPeriod"/>
            </a:pPr>
            <a:r>
              <a:rPr lang="en-US" dirty="0" smtClean="0">
                <a:latin typeface="Tahoma" charset="0"/>
              </a:rPr>
              <a:t>Cargo – CAREC economies, Rest of the World</a:t>
            </a: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  <a:p>
            <a:pPr marL="609600" indent="-609600" eaLnBrk="1" hangingPunct="1">
              <a:buFont typeface="Wingdings" charset="0"/>
              <a:buAutoNum type="arabicPeriod"/>
            </a:pPr>
            <a:endParaRPr lang="en-US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353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Contents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098675"/>
            <a:ext cx="8229600" cy="4302125"/>
          </a:xfrm>
        </p:spPr>
        <p:txBody>
          <a:bodyPr/>
          <a:lstStyle/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General considerations for policy modeling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200" dirty="0">
                <a:latin typeface="Tahoma" charset="0"/>
              </a:rPr>
              <a:t>Examples of CGE </a:t>
            </a:r>
            <a:r>
              <a:rPr lang="en-US" sz="3200" dirty="0" smtClean="0">
                <a:latin typeface="Tahoma" charset="0"/>
              </a:rPr>
              <a:t>applications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200" dirty="0" smtClean="0">
                <a:latin typeface="Tahoma" charset="0"/>
              </a:rPr>
              <a:t>Overview of Social Accounting Methods</a:t>
            </a:r>
          </a:p>
          <a:p>
            <a:pPr marL="609600" indent="-609600" eaLnBrk="1" hangingPunct="1">
              <a:buFont typeface="Wingdings" charset="0"/>
              <a:buAutoNum type="arabicPeriod"/>
            </a:pPr>
            <a:r>
              <a:rPr lang="en-US" sz="3200" dirty="0" smtClean="0">
                <a:latin typeface="Tahoma" charset="0"/>
              </a:rPr>
              <a:t>Overview of CGE Modeling</a:t>
            </a:r>
            <a:endParaRPr lang="en-US" sz="320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983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latin typeface="Arial" charset="0"/>
              </a:rPr>
              <a:t>A Generic Modeling Facility</a:t>
            </a: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990600" y="2055813"/>
            <a:ext cx="1919288" cy="120650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Analytical Economic Model</a:t>
            </a: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990600" y="3505200"/>
            <a:ext cx="1920875" cy="120650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Social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Accounting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Matrix</a:t>
            </a:r>
          </a:p>
        </p:txBody>
      </p:sp>
      <p:sp>
        <p:nvSpPr>
          <p:cNvPr id="152581" name="Text Box 5"/>
          <p:cNvSpPr txBox="1">
            <a:spLocks noChangeArrowheads="1"/>
          </p:cNvSpPr>
          <p:nvPr/>
        </p:nvSpPr>
        <p:spPr bwMode="auto">
          <a:xfrm>
            <a:off x="990600" y="5181600"/>
            <a:ext cx="1981200" cy="841375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Satellite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Accounts</a:t>
            </a:r>
          </a:p>
        </p:txBody>
      </p:sp>
      <p:sp>
        <p:nvSpPr>
          <p:cNvPr id="152582" name="Text Box 6"/>
          <p:cNvSpPr txBox="1">
            <a:spLocks noChangeArrowheads="1"/>
          </p:cNvSpPr>
          <p:nvPr/>
        </p:nvSpPr>
        <p:spPr bwMode="auto">
          <a:xfrm>
            <a:off x="3429000" y="3867150"/>
            <a:ext cx="2073275" cy="47625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Aggregation</a:t>
            </a:r>
          </a:p>
        </p:txBody>
      </p:sp>
      <p:sp>
        <p:nvSpPr>
          <p:cNvPr id="152583" name="Text Box 7"/>
          <p:cNvSpPr txBox="1">
            <a:spLocks noChangeArrowheads="1"/>
          </p:cNvSpPr>
          <p:nvPr/>
        </p:nvSpPr>
        <p:spPr bwMode="auto">
          <a:xfrm>
            <a:off x="6019800" y="3657600"/>
            <a:ext cx="2378075" cy="841375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CGE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Forecasting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latin typeface="Tahoma" charset="0"/>
                <a:ea typeface="Helvetica" charset="0"/>
                <a:cs typeface="Helvetica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DDDDDD"/>
                  </a:outerShdw>
                </a:effectLst>
                <a:ea typeface="Helvetica" charset="0"/>
                <a:cs typeface="Helvetica" charset="0"/>
              </a:rPr>
              <a:t>Model</a:t>
            </a:r>
          </a:p>
        </p:txBody>
      </p:sp>
      <p:sp>
        <p:nvSpPr>
          <p:cNvPr id="25608" name="Line 8"/>
          <p:cNvSpPr>
            <a:spLocks noChangeShapeType="1"/>
          </p:cNvSpPr>
          <p:nvPr/>
        </p:nvSpPr>
        <p:spPr bwMode="auto">
          <a:xfrm>
            <a:off x="2895600" y="2590800"/>
            <a:ext cx="533400" cy="14478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2895600" y="4114800"/>
            <a:ext cx="5334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V="1">
            <a:off x="2971800" y="4191000"/>
            <a:ext cx="457200" cy="13716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5486400" y="4114800"/>
            <a:ext cx="5334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026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Forward-looking Policy Analysis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3124200" y="2522538"/>
            <a:ext cx="2241550" cy="47625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Policy Scenarios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533400" y="3276600"/>
            <a:ext cx="2057400" cy="1206500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CGE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Forecasting</a:t>
            </a:r>
          </a:p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Model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5943600" y="3652838"/>
            <a:ext cx="2514600" cy="461962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latin typeface="Times New Roman" pitchFamily="18" charset="0"/>
                <a:ea typeface="+mn-ea"/>
                <a:cs typeface="Helvetica" charset="0"/>
              </a:rPr>
              <a:t>Projections</a:t>
            </a:r>
          </a:p>
        </p:txBody>
      </p:sp>
      <p:sp>
        <p:nvSpPr>
          <p:cNvPr id="25606" name="Text Box 6"/>
          <p:cNvSpPr txBox="1">
            <a:spLocks noChangeArrowheads="1"/>
          </p:cNvSpPr>
          <p:nvPr/>
        </p:nvSpPr>
        <p:spPr bwMode="auto">
          <a:xfrm>
            <a:off x="2503488" y="5113338"/>
            <a:ext cx="3344862" cy="415925"/>
          </a:xfrm>
          <a:prstGeom prst="rect">
            <a:avLst/>
          </a:prstGeom>
          <a:noFill/>
          <a:ln w="19050">
            <a:solidFill>
              <a:srgbClr val="F83C16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itchFamily="18" charset="0"/>
                <a:ea typeface="+mn-ea"/>
                <a:cs typeface="Helvetica" charset="0"/>
              </a:rPr>
              <a:t>Baseline Economic Conditions</a:t>
            </a:r>
          </a:p>
        </p:txBody>
      </p:sp>
      <p:sp>
        <p:nvSpPr>
          <p:cNvPr id="27655" name="Line 7"/>
          <p:cNvSpPr>
            <a:spLocks noChangeShapeType="1"/>
          </p:cNvSpPr>
          <p:nvPr/>
        </p:nvSpPr>
        <p:spPr bwMode="auto">
          <a:xfrm>
            <a:off x="2590800" y="3886200"/>
            <a:ext cx="3352800" cy="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7656" name="Line 8"/>
          <p:cNvSpPr>
            <a:spLocks noChangeShapeType="1"/>
          </p:cNvSpPr>
          <p:nvPr/>
        </p:nvSpPr>
        <p:spPr bwMode="auto">
          <a:xfrm>
            <a:off x="4267200" y="2971800"/>
            <a:ext cx="0" cy="9144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  <p:sp>
        <p:nvSpPr>
          <p:cNvPr id="27657" name="Line 9"/>
          <p:cNvSpPr>
            <a:spLocks noChangeShapeType="1"/>
          </p:cNvSpPr>
          <p:nvPr/>
        </p:nvSpPr>
        <p:spPr bwMode="auto">
          <a:xfrm flipV="1">
            <a:off x="4267200" y="3886200"/>
            <a:ext cx="0" cy="1219200"/>
          </a:xfrm>
          <a:prstGeom prst="line">
            <a:avLst/>
          </a:prstGeom>
          <a:noFill/>
          <a:ln w="19050">
            <a:solidFill>
              <a:srgbClr val="F83C16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dirty="0"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8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38113"/>
            <a:ext cx="8839200" cy="1143000"/>
          </a:xfrm>
        </p:spPr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Single Country Model: A Schematic View</a:t>
            </a: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3482975" y="1965325"/>
            <a:ext cx="1633538" cy="6524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3399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Social Accounting Matrix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551488" y="1965325"/>
            <a:ext cx="1633537" cy="6524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Econometric Parameter Estimates</a:t>
            </a: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503488" y="3500438"/>
            <a:ext cx="1633537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Policy Scenarios</a:t>
            </a:r>
          </a:p>
          <a:p>
            <a:pPr algn="ctr" eaLnBrk="1" hangingPunct="1"/>
            <a:endParaRPr lang="en-US" sz="1400" dirty="0">
              <a:solidFill>
                <a:srgbClr val="0000FF"/>
              </a:solidFill>
              <a:ea typeface="Helvetica" charset="0"/>
              <a:cs typeface="Helvetica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4518025" y="3500438"/>
            <a:ext cx="1631950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FF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CGE Model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6640513" y="3500438"/>
            <a:ext cx="1631950" cy="652462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Baseline Calibration Data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3482975" y="4860925"/>
            <a:ext cx="1633538" cy="6540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Numerical Results</a:t>
            </a: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5551488" y="4860925"/>
            <a:ext cx="1633537" cy="65405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008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65306" tIns="32653" rIns="65306" bIns="32653" anchor="ctr"/>
          <a:lstStyle/>
          <a:p>
            <a:pPr algn="ctr" eaLnBrk="1" hangingPunct="1"/>
            <a:r>
              <a:rPr lang="en-US" sz="1400" dirty="0">
                <a:solidFill>
                  <a:srgbClr val="0000FF"/>
                </a:solidFill>
                <a:ea typeface="Helvetica" charset="0"/>
                <a:cs typeface="Helvetica" charset="0"/>
              </a:rPr>
              <a:t>GIS Mapping</a:t>
            </a:r>
          </a:p>
        </p:txBody>
      </p:sp>
      <p:cxnSp>
        <p:nvCxnSpPr>
          <p:cNvPr id="28682" name="AutoShape 10"/>
          <p:cNvCxnSpPr>
            <a:cxnSpLocks noChangeShapeType="1"/>
            <a:endCxn id="28681" idx="0"/>
          </p:cNvCxnSpPr>
          <p:nvPr/>
        </p:nvCxnSpPr>
        <p:spPr bwMode="auto">
          <a:xfrm>
            <a:off x="5334000" y="4186238"/>
            <a:ext cx="1035050" cy="655637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3" name="AutoShape 11"/>
          <p:cNvCxnSpPr>
            <a:cxnSpLocks noChangeShapeType="1"/>
            <a:stCxn id="28678" idx="2"/>
            <a:endCxn id="28680" idx="0"/>
          </p:cNvCxnSpPr>
          <p:nvPr/>
        </p:nvCxnSpPr>
        <p:spPr bwMode="auto">
          <a:xfrm flipH="1">
            <a:off x="4300538" y="4171950"/>
            <a:ext cx="1033462" cy="669925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4" name="AutoShape 12"/>
          <p:cNvCxnSpPr>
            <a:cxnSpLocks noChangeShapeType="1"/>
            <a:stCxn id="28677" idx="3"/>
            <a:endCxn id="28678" idx="1"/>
          </p:cNvCxnSpPr>
          <p:nvPr/>
        </p:nvCxnSpPr>
        <p:spPr bwMode="auto">
          <a:xfrm>
            <a:off x="4156075" y="3827463"/>
            <a:ext cx="342900" cy="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5" name="AutoShape 13"/>
          <p:cNvCxnSpPr>
            <a:cxnSpLocks noChangeShapeType="1"/>
            <a:stCxn id="28679" idx="1"/>
            <a:endCxn id="28678" idx="3"/>
          </p:cNvCxnSpPr>
          <p:nvPr/>
        </p:nvCxnSpPr>
        <p:spPr bwMode="auto">
          <a:xfrm flipH="1">
            <a:off x="6169025" y="3827463"/>
            <a:ext cx="452438" cy="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6" name="AutoShape 14"/>
          <p:cNvCxnSpPr>
            <a:cxnSpLocks noChangeShapeType="1"/>
            <a:stCxn id="28675" idx="2"/>
            <a:endCxn id="28678" idx="0"/>
          </p:cNvCxnSpPr>
          <p:nvPr/>
        </p:nvCxnSpPr>
        <p:spPr bwMode="auto">
          <a:xfrm>
            <a:off x="4300538" y="2636838"/>
            <a:ext cx="1033462" cy="844550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28687" name="AutoShape 15"/>
          <p:cNvCxnSpPr>
            <a:cxnSpLocks noChangeShapeType="1"/>
            <a:endCxn id="28678" idx="0"/>
          </p:cNvCxnSpPr>
          <p:nvPr/>
        </p:nvCxnSpPr>
        <p:spPr bwMode="auto">
          <a:xfrm flipH="1">
            <a:off x="5334000" y="2647950"/>
            <a:ext cx="1035050" cy="852488"/>
          </a:xfrm>
          <a:prstGeom prst="straightConnector1">
            <a:avLst/>
          </a:prstGeom>
          <a:noFill/>
          <a:ln w="31750">
            <a:solidFill>
              <a:srgbClr val="0000FF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815974" y="2193925"/>
            <a:ext cx="2003425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Development</a:t>
            </a:r>
          </a:p>
        </p:txBody>
      </p:sp>
      <p:sp>
        <p:nvSpPr>
          <p:cNvPr id="28689" name="Text Box 17"/>
          <p:cNvSpPr txBox="1">
            <a:spLocks noChangeArrowheads="1"/>
          </p:cNvSpPr>
          <p:nvPr/>
        </p:nvSpPr>
        <p:spPr bwMode="auto">
          <a:xfrm>
            <a:off x="815975" y="3760788"/>
            <a:ext cx="1524000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Simulation</a:t>
            </a:r>
          </a:p>
        </p:txBody>
      </p:sp>
      <p:sp>
        <p:nvSpPr>
          <p:cNvPr id="28690" name="Text Box 18"/>
          <p:cNvSpPr txBox="1">
            <a:spLocks noChangeArrowheads="1"/>
          </p:cNvSpPr>
          <p:nvPr/>
        </p:nvSpPr>
        <p:spPr bwMode="auto">
          <a:xfrm>
            <a:off x="815975" y="5067300"/>
            <a:ext cx="1524000" cy="43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dirty="0">
                <a:ea typeface="Helvetica" charset="0"/>
                <a:cs typeface="Helvetica" charset="0"/>
              </a:rPr>
              <a:t>Analysis</a:t>
            </a:r>
          </a:p>
        </p:txBody>
      </p:sp>
      <p:sp>
        <p:nvSpPr>
          <p:cNvPr id="28691" name="Text Box 19"/>
          <p:cNvSpPr txBox="1">
            <a:spLocks noChangeArrowheads="1"/>
          </p:cNvSpPr>
          <p:nvPr/>
        </p:nvSpPr>
        <p:spPr bwMode="auto">
          <a:xfrm>
            <a:off x="3157538" y="5786438"/>
            <a:ext cx="3646487" cy="61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5306" tIns="32653" rIns="65306" bIns="32653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200" b="1" dirty="0">
                <a:ea typeface="Helvetica" charset="0"/>
                <a:cs typeface="Helvetica" charset="0"/>
              </a:rPr>
              <a:t>Box Color Key to Software Implementation: </a:t>
            </a:r>
          </a:p>
          <a:p>
            <a:pPr eaLnBrk="1" hangingPunct="1"/>
            <a:r>
              <a:rPr lang="en-US" sz="1200" b="1" dirty="0">
                <a:solidFill>
                  <a:srgbClr val="009900"/>
                </a:solidFill>
                <a:ea typeface="Helvetica" charset="0"/>
                <a:cs typeface="Helvetica" charset="0"/>
              </a:rPr>
              <a:t>Green</a:t>
            </a:r>
            <a:r>
              <a:rPr lang="en-US" sz="1200" b="1" dirty="0">
                <a:ea typeface="Helvetica" charset="0"/>
                <a:cs typeface="Helvetica" charset="0"/>
              </a:rPr>
              <a:t> – Microsoft Excel</a:t>
            </a:r>
          </a:p>
          <a:p>
            <a:pPr eaLnBrk="1" hangingPunct="1"/>
            <a:r>
              <a:rPr lang="en-US" sz="1200" b="1" dirty="0">
                <a:solidFill>
                  <a:srgbClr val="FFFF00"/>
                </a:solidFill>
                <a:ea typeface="Helvetica" charset="0"/>
                <a:cs typeface="Helvetica" charset="0"/>
              </a:rPr>
              <a:t>Yellow</a:t>
            </a:r>
            <a:r>
              <a:rPr lang="en-US" sz="1200" b="1" dirty="0">
                <a:ea typeface="Helvetica" charset="0"/>
                <a:cs typeface="Helvetica" charset="0"/>
              </a:rPr>
              <a:t> – GAMS</a:t>
            </a:r>
          </a:p>
        </p:txBody>
      </p:sp>
    </p:spTree>
    <p:extLst>
      <p:ext uri="{BB962C8B-B14F-4D97-AF65-F5344CB8AC3E}">
        <p14:creationId xmlns:p14="http://schemas.microsoft.com/office/powerpoint/2010/main" val="4252804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/>
          <a:lstStyle/>
          <a:p>
            <a:pPr algn="ctr" eaLnBrk="1" hangingPunct="1"/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Discussion?</a:t>
            </a:r>
            <a:endParaRPr lang="en-US" dirty="0">
              <a:solidFill>
                <a:schemeClr val="tx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4653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Oval 2"/>
          <p:cNvSpPr>
            <a:spLocks noChangeArrowheads="1"/>
          </p:cNvSpPr>
          <p:nvPr/>
        </p:nvSpPr>
        <p:spPr bwMode="auto">
          <a:xfrm>
            <a:off x="1447800" y="2286000"/>
            <a:ext cx="3124200" cy="3124200"/>
          </a:xfrm>
          <a:prstGeom prst="ellipse">
            <a:avLst/>
          </a:prstGeom>
          <a:solidFill>
            <a:schemeClr val="accent2">
              <a:alpha val="50195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0000" tIns="90000" rIns="90000" bIns="90000" anchor="ctr"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Modeling</a:t>
            </a:r>
            <a:endParaRPr lang="en-US" sz="1200" b="1" dirty="0">
              <a:solidFill>
                <a:schemeClr val="tx2"/>
              </a:solidFill>
              <a:latin typeface="Arial" charset="0"/>
              <a:ea typeface="Helvetica" charset="0"/>
              <a:cs typeface="Helvetica" charset="0"/>
            </a:endParaRP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technique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computing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parameters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data</a:t>
            </a:r>
          </a:p>
          <a:p>
            <a:pPr algn="ctr"/>
            <a:r>
              <a:rPr lang="en-US" sz="1400" b="1" dirty="0" err="1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etc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Policy analyst</a:t>
            </a:r>
            <a:r>
              <a:rPr lang="ja-JP" altLang="en-US" dirty="0">
                <a:latin typeface="Arial" charset="0"/>
              </a:rPr>
              <a:t>’</a:t>
            </a:r>
            <a:r>
              <a:rPr lang="en-US" dirty="0">
                <a:latin typeface="Arial" charset="0"/>
              </a:rPr>
              <a:t>s balancing act </a:t>
            </a:r>
          </a:p>
        </p:txBody>
      </p:sp>
      <p:sp>
        <p:nvSpPr>
          <p:cNvPr id="142340" name="Oval 4"/>
          <p:cNvSpPr>
            <a:spLocks noChangeArrowheads="1"/>
          </p:cNvSpPr>
          <p:nvPr/>
        </p:nvSpPr>
        <p:spPr bwMode="auto">
          <a:xfrm>
            <a:off x="4038600" y="2286000"/>
            <a:ext cx="3048000" cy="3048000"/>
          </a:xfrm>
          <a:prstGeom prst="ellipse">
            <a:avLst/>
          </a:prstGeom>
          <a:solidFill>
            <a:schemeClr val="accent1">
              <a:alpha val="50195"/>
            </a:schemeClr>
          </a:solidFill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lIns="90000" tIns="90000" rIns="90000" bIns="90000" anchor="ctr"/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Policy making</a:t>
            </a:r>
            <a:endParaRPr lang="en-US" sz="1200" b="1" dirty="0">
              <a:solidFill>
                <a:schemeClr val="tx2"/>
              </a:solidFill>
              <a:latin typeface="Arial" charset="0"/>
              <a:ea typeface="Helvetica" charset="0"/>
              <a:cs typeface="Helvetica" charset="0"/>
            </a:endParaRP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trade-offs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timing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  <a:latin typeface="Arial" charset="0"/>
                <a:ea typeface="Helvetica" charset="0"/>
                <a:cs typeface="Helvetica" charset="0"/>
              </a:rPr>
              <a:t>balancing interests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  <p:sp>
        <p:nvSpPr>
          <p:cNvPr id="142341" name="Text Box 5"/>
          <p:cNvSpPr txBox="1">
            <a:spLocks noChangeArrowheads="1"/>
          </p:cNvSpPr>
          <p:nvPr/>
        </p:nvSpPr>
        <p:spPr bwMode="auto">
          <a:xfrm rot="-5400000">
            <a:off x="3617912" y="3600451"/>
            <a:ext cx="1362075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400" b="1" dirty="0">
                <a:solidFill>
                  <a:srgbClr val="FF3300"/>
                </a:solidFill>
                <a:latin typeface="Arial" charset="0"/>
                <a:ea typeface="Helvetica" charset="0"/>
                <a:cs typeface="Helvetica" charset="0"/>
              </a:rPr>
              <a:t>Policy analyst</a:t>
            </a:r>
            <a:endParaRPr lang="en-US" sz="1200" b="1" dirty="0"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840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23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2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2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2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2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2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2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234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42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2" dur="500"/>
                                        <p:tgtEl>
                                          <p:spTgt spid="1423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7" dur="500"/>
                                        <p:tgtEl>
                                          <p:spTgt spid="1423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2" dur="500"/>
                                        <p:tgtEl>
                                          <p:spTgt spid="1423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7" dur="500"/>
                                        <p:tgtEl>
                                          <p:spTgt spid="142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38" grpId="0" build="p" animBg="1" autoUpdateAnimBg="0"/>
      <p:bldP spid="142340" grpId="0" build="p" animBg="1" autoUpdateAnimBg="0"/>
      <p:bldP spid="14234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CGE </a:t>
            </a:r>
            <a:r>
              <a:rPr lang="en-US" dirty="0">
                <a:latin typeface="Arial" charset="0"/>
              </a:rPr>
              <a:t>Modeling Offers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76400"/>
            <a:ext cx="8229600" cy="4302125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2400" dirty="0">
                <a:latin typeface="Tahoma" charset="0"/>
              </a:rPr>
              <a:t>The modern </a:t>
            </a:r>
            <a:r>
              <a:rPr lang="en-US" sz="2400" dirty="0" smtClean="0">
                <a:latin typeface="Tahoma" charset="0"/>
              </a:rPr>
              <a:t>economy </a:t>
            </a:r>
            <a:r>
              <a:rPr lang="en-US" sz="2400" dirty="0">
                <a:latin typeface="Tahoma" charset="0"/>
              </a:rPr>
              <a:t>is far too complex for </a:t>
            </a:r>
            <a:r>
              <a:rPr lang="en-US" sz="2400" dirty="0" smtClean="0">
                <a:latin typeface="Tahoma" charset="0"/>
              </a:rPr>
              <a:t>simple </a:t>
            </a:r>
            <a:r>
              <a:rPr lang="en-US" sz="2400" dirty="0">
                <a:latin typeface="Tahoma" charset="0"/>
              </a:rPr>
              <a:t>rules of thumb to achieve anything approaching optimality. </a:t>
            </a:r>
          </a:p>
          <a:p>
            <a:pPr eaLnBrk="1" hangingPunct="1">
              <a:buFontTx/>
              <a:buNone/>
            </a:pPr>
            <a:r>
              <a:rPr lang="en-US" sz="2400" dirty="0">
                <a:latin typeface="Tahoma" charset="0"/>
              </a:rPr>
              <a:t>To support more effective responses</a:t>
            </a:r>
            <a:r>
              <a:rPr lang="en-US" sz="2400" dirty="0" smtClean="0">
                <a:latin typeface="Tahoma" charset="0"/>
              </a:rPr>
              <a:t>, Computable General Equilibrium (CGE) </a:t>
            </a:r>
            <a:r>
              <a:rPr lang="en-US" sz="2400" dirty="0">
                <a:latin typeface="Tahoma" charset="0"/>
              </a:rPr>
              <a:t>models improve visibility for policy makers in three important areas: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Linkages and Indirect (and otherwise invisible) effects – these may significantly outweigh direct effects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Tradeoffs and Substitution patterns – ex ante assessment</a:t>
            </a:r>
          </a:p>
          <a:p>
            <a:pPr eaLnBrk="1" hangingPunct="1"/>
            <a:r>
              <a:rPr lang="en-US" sz="2400" dirty="0">
                <a:latin typeface="Tahoma" charset="0"/>
              </a:rPr>
              <a:t>Effects of resource and other constraints</a:t>
            </a:r>
          </a:p>
        </p:txBody>
      </p:sp>
    </p:spTree>
    <p:extLst>
      <p:ext uri="{BB962C8B-B14F-4D97-AF65-F5344CB8AC3E}">
        <p14:creationId xmlns:p14="http://schemas.microsoft.com/office/powerpoint/2010/main" val="1362038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3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43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667000"/>
            <a:ext cx="7391400" cy="19812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Study the problem and how it has been addressed in the past</a:t>
            </a:r>
          </a:p>
          <a:p>
            <a:pPr eaLnBrk="1" hangingPunct="1"/>
            <a:r>
              <a:rPr lang="en-US" dirty="0">
                <a:latin typeface="Tahoma" charset="0"/>
              </a:rPr>
              <a:t>Study the things that most concern the policy maker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762000" y="1905000"/>
            <a:ext cx="2551113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Preliminaries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515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4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4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87" grpId="0" build="p" autoUpdateAnimBg="0"/>
      <p:bldP spid="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2057400"/>
            <a:ext cx="7391400" cy="3733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Think about the </a:t>
            </a:r>
            <a:r>
              <a:rPr lang="en-US" sz="2800" dirty="0" smtClean="0">
                <a:latin typeface="Tahoma" charset="0"/>
              </a:rPr>
              <a:t>General Equilibrium </a:t>
            </a:r>
            <a:r>
              <a:rPr lang="en-US" sz="2800" dirty="0">
                <a:latin typeface="Tahoma" charset="0"/>
              </a:rPr>
              <a:t>aspects of the problem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Why are we using a GE model for this issue?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Get the modeling right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Make sure the problem is represented in the model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 err="1">
                <a:latin typeface="Tahoma" charset="0"/>
              </a:rPr>
              <a:t>eg</a:t>
            </a:r>
            <a:r>
              <a:rPr lang="en-US" sz="2400" dirty="0">
                <a:latin typeface="Tahoma" charset="0"/>
              </a:rPr>
              <a:t> must have base tariffs if they are to be removed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ahoma" charset="0"/>
              </a:rPr>
              <a:t>Understand and explore the results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key parameters or data drive the results</a:t>
            </a:r>
          </a:p>
          <a:p>
            <a:pPr lvl="1" eaLnBrk="1" hangingPunct="1">
              <a:lnSpc>
                <a:spcPct val="9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How do changes in these change the results</a:t>
            </a:r>
          </a:p>
        </p:txBody>
      </p:sp>
      <p:sp>
        <p:nvSpPr>
          <p:cNvPr id="145412" name="Text Box 4"/>
          <p:cNvSpPr txBox="1">
            <a:spLocks noChangeArrowheads="1"/>
          </p:cNvSpPr>
          <p:nvPr/>
        </p:nvSpPr>
        <p:spPr bwMode="auto">
          <a:xfrm>
            <a:off x="838200" y="1371600"/>
            <a:ext cx="1844675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Modeling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458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5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5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5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7" dur="500"/>
                                        <p:tgtEl>
                                          <p:spTgt spid="145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2" autoUpdateAnimBg="0"/>
      <p:bldP spid="14541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The process of policy analysis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7391400" cy="2971800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Explain without any technical detail</a:t>
            </a:r>
          </a:p>
          <a:p>
            <a:pPr eaLnBrk="1" hangingPunct="1"/>
            <a:r>
              <a:rPr lang="en-US" dirty="0">
                <a:latin typeface="Tahoma" charset="0"/>
              </a:rPr>
              <a:t>Address policy makers concerns</a:t>
            </a:r>
          </a:p>
          <a:p>
            <a:pPr eaLnBrk="1" hangingPunct="1"/>
            <a:r>
              <a:rPr lang="en-US" dirty="0">
                <a:latin typeface="Tahoma" charset="0"/>
              </a:rPr>
              <a:t>Repeat all the steps as necessary</a:t>
            </a:r>
          </a:p>
          <a:p>
            <a:pPr eaLnBrk="1" hangingPunct="1"/>
            <a:endParaRPr lang="en-US" dirty="0">
              <a:latin typeface="Tahoma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38200" y="1600200"/>
            <a:ext cx="302895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000" tIns="90000" rIns="90000" bIns="9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3200" dirty="0">
                <a:solidFill>
                  <a:schemeClr val="accent2"/>
                </a:solidFill>
                <a:latin typeface="Arial" charset="0"/>
                <a:ea typeface="Helvetica" charset="0"/>
                <a:cs typeface="Helvetica" charset="0"/>
              </a:rPr>
              <a:t>Communication</a:t>
            </a:r>
            <a:endParaRPr lang="en-US" sz="1600" dirty="0">
              <a:solidFill>
                <a:schemeClr val="accent2"/>
              </a:solidFill>
              <a:latin typeface="Arial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378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autoUpdateAnimBg="0"/>
      <p:bldP spid="5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Examples of GE Applications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74875"/>
            <a:ext cx="8229600" cy="4302125"/>
          </a:xfrm>
        </p:spPr>
        <p:txBody>
          <a:bodyPr/>
          <a:lstStyle/>
          <a:p>
            <a:pPr eaLnBrk="1" hangingPunct="1"/>
            <a:r>
              <a:rPr lang="en-US" dirty="0">
                <a:latin typeface="Tahoma" charset="0"/>
              </a:rPr>
              <a:t>Agricultural Policy</a:t>
            </a:r>
          </a:p>
          <a:p>
            <a:pPr eaLnBrk="1" hangingPunct="1"/>
            <a:r>
              <a:rPr lang="en-US" dirty="0" smtClean="0">
                <a:latin typeface="Tahoma" charset="0"/>
              </a:rPr>
              <a:t>Resource Development</a:t>
            </a:r>
          </a:p>
          <a:p>
            <a:pPr eaLnBrk="1" hangingPunct="1"/>
            <a:r>
              <a:rPr lang="en-US" dirty="0" smtClean="0">
                <a:latin typeface="Tahoma" charset="0"/>
              </a:rPr>
              <a:t>Trade </a:t>
            </a:r>
            <a:r>
              <a:rPr lang="en-US" dirty="0">
                <a:latin typeface="Tahoma" charset="0"/>
              </a:rPr>
              <a:t>policy</a:t>
            </a:r>
          </a:p>
          <a:p>
            <a:pPr eaLnBrk="1" hangingPunct="1"/>
            <a:r>
              <a:rPr lang="en-US" dirty="0">
                <a:latin typeface="Tahoma" charset="0"/>
              </a:rPr>
              <a:t>Public </a:t>
            </a:r>
            <a:r>
              <a:rPr lang="en-US" dirty="0" smtClean="0">
                <a:latin typeface="Tahoma" charset="0"/>
              </a:rPr>
              <a:t>Finance</a:t>
            </a:r>
          </a:p>
          <a:p>
            <a:pPr eaLnBrk="1" hangingPunct="1"/>
            <a:r>
              <a:rPr lang="en-US" dirty="0" smtClean="0">
                <a:latin typeface="Tahoma" charset="0"/>
              </a:rPr>
              <a:t>Infrastructure Investment</a:t>
            </a:r>
            <a:endParaRPr lang="en-US" dirty="0">
              <a:latin typeface="Tahoma" charset="0"/>
            </a:endParaRPr>
          </a:p>
          <a:p>
            <a:pPr eaLnBrk="1" hangingPunct="1"/>
            <a:r>
              <a:rPr lang="en-US" dirty="0">
                <a:latin typeface="Tahoma" charset="0"/>
              </a:rPr>
              <a:t>Environmental </a:t>
            </a:r>
            <a:r>
              <a:rPr lang="en-US" dirty="0" smtClean="0">
                <a:latin typeface="Tahoma" charset="0"/>
              </a:rPr>
              <a:t>Policy</a:t>
            </a:r>
            <a:endParaRPr lang="en-US" dirty="0">
              <a:latin typeface="Tahoma" charset="0"/>
            </a:endParaRPr>
          </a:p>
          <a:p>
            <a:pPr eaLnBrk="1" hangingPunct="1"/>
            <a:r>
              <a:rPr lang="en-US" dirty="0">
                <a:latin typeface="Tahoma" charset="0"/>
              </a:rPr>
              <a:t>Poverty and Inequality</a:t>
            </a:r>
          </a:p>
        </p:txBody>
      </p:sp>
    </p:spTree>
    <p:extLst>
      <p:ext uri="{BB962C8B-B14F-4D97-AF65-F5344CB8AC3E}">
        <p14:creationId xmlns:p14="http://schemas.microsoft.com/office/powerpoint/2010/main" val="275047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7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Agricultural Policy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The issue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does agriculture contribute to the economy and what does the (domestic and international) economy contribute to agriculture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What are the detailed effects of agriculture policy?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Why a CGE model?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Agriculture remains a dominant sector in China, the most important source of income for the poor, and will experience many transitions in the next generation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ahoma" charset="0"/>
              </a:rPr>
              <a:t>Key insights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Agriculture can be a main driver for growth and poverty alleviation, but the composition of this growth will be very complex</a:t>
            </a:r>
          </a:p>
          <a:p>
            <a:pPr lvl="1" eaLnBrk="1" hangingPunct="1">
              <a:lnSpc>
                <a:spcPct val="80000"/>
              </a:lnSpc>
              <a:buFont typeface="Wingdings" charset="0"/>
              <a:buChar char="§"/>
            </a:pPr>
            <a:r>
              <a:rPr lang="en-US" sz="2400" dirty="0">
                <a:latin typeface="Tahoma" charset="0"/>
              </a:rPr>
              <a:t>Big contrast with partial equilibrium analysis</a:t>
            </a:r>
          </a:p>
        </p:txBody>
      </p:sp>
    </p:spTree>
    <p:extLst>
      <p:ext uri="{BB962C8B-B14F-4D97-AF65-F5344CB8AC3E}">
        <p14:creationId xmlns:p14="http://schemas.microsoft.com/office/powerpoint/2010/main" val="1833641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48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48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48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148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7" dur="500"/>
                                        <p:tgtEl>
                                          <p:spTgt spid="148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2" dur="500"/>
                                        <p:tgtEl>
                                          <p:spTgt spid="148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7" dur="500"/>
                                        <p:tgtEl>
                                          <p:spTgt spid="148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2" dur="500"/>
                                        <p:tgtEl>
                                          <p:spTgt spid="148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3" grpId="0" build="p" bldLvl="2" autoUpdateAnimBg="0"/>
    </p:bldLst>
  </p:timing>
</p:sld>
</file>

<file path=ppt/theme/theme1.xml><?xml version="1.0" encoding="utf-8"?>
<a:theme xmlns:a="http://schemas.openxmlformats.org/drawingml/2006/main" name="ERINA_NSO_UCB_Lecture">
  <a:themeElements>
    <a:clrScheme name="">
      <a:dk1>
        <a:srgbClr val="000000"/>
      </a:dk1>
      <a:lt1>
        <a:srgbClr val="C0C0C0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CDCDC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PP_BGLOB_TXT_Global12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P_BGLOB_TXT_Global1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BGLOB_TXT_Global1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BGLOB_TXT_Global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ERINA_NSO_UCB_Lecture.pot</Template>
  <TotalTime>21816</TotalTime>
  <Words>1051</Words>
  <Application>Microsoft Macintosh PowerPoint</Application>
  <PresentationFormat>On-screen Show (4:3)</PresentationFormat>
  <Paragraphs>172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2" baseType="lpstr">
      <vt:lpstr>Calibri</vt:lpstr>
      <vt:lpstr>Courier New</vt:lpstr>
      <vt:lpstr>Helvetica</vt:lpstr>
      <vt:lpstr>ＭＳ Ｐゴシック</vt:lpstr>
      <vt:lpstr>Tahoma</vt:lpstr>
      <vt:lpstr>Times New Roman</vt:lpstr>
      <vt:lpstr>Wingdings</vt:lpstr>
      <vt:lpstr>Arial</vt:lpstr>
      <vt:lpstr>ERINA_NSO_UCB_Lecture</vt:lpstr>
      <vt:lpstr>Lecture 1: An Introduction to  General Equilibrium Policy Modeling</vt:lpstr>
      <vt:lpstr>Contents</vt:lpstr>
      <vt:lpstr>Policy analyst’s balancing act </vt:lpstr>
      <vt:lpstr>CGE Modeling Offers</vt:lpstr>
      <vt:lpstr>The process of policy analysis</vt:lpstr>
      <vt:lpstr>The process of policy analysis</vt:lpstr>
      <vt:lpstr>The process of policy analysis</vt:lpstr>
      <vt:lpstr>Examples of GE Applications</vt:lpstr>
      <vt:lpstr>Agricultural Policy</vt:lpstr>
      <vt:lpstr>Trade policy</vt:lpstr>
      <vt:lpstr>Public finance</vt:lpstr>
      <vt:lpstr>Environmental regulation</vt:lpstr>
      <vt:lpstr>Poverty and Inequality</vt:lpstr>
      <vt:lpstr>Why Model?</vt:lpstr>
      <vt:lpstr>Why Model?</vt:lpstr>
      <vt:lpstr>Why Model?</vt:lpstr>
      <vt:lpstr>Basic Tenets of Modeling Strategy</vt:lpstr>
      <vt:lpstr>Three Model Strategies</vt:lpstr>
      <vt:lpstr>Two Model Regional Approaches</vt:lpstr>
      <vt:lpstr>A Generic Modeling Facility</vt:lpstr>
      <vt:lpstr>Forward-looking Policy Analysis</vt:lpstr>
      <vt:lpstr>Single Country Model: A Schematic View</vt:lpstr>
      <vt:lpstr>Discussion?</vt:lpstr>
    </vt:vector>
  </TitlesOfParts>
  <Manager/>
  <Company>UC Berkeley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CGE Intro</dc:title>
  <dc:subject/>
  <dc:creator>dwrh</dc:creator>
  <cp:keywords/>
  <dc:description/>
  <cp:lastModifiedBy>David Wells Roland-Holst</cp:lastModifiedBy>
  <cp:revision>564</cp:revision>
  <cp:lastPrinted>2013-07-08T08:12:53Z</cp:lastPrinted>
  <dcterms:created xsi:type="dcterms:W3CDTF">2007-11-30T06:54:43Z</dcterms:created>
  <dcterms:modified xsi:type="dcterms:W3CDTF">2015-12-03T00:00:52Z</dcterms:modified>
  <cp:category/>
</cp:coreProperties>
</file>